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15" r:id="rId2"/>
    <p:sldId id="257" r:id="rId3"/>
    <p:sldId id="360" r:id="rId4"/>
    <p:sldId id="361" r:id="rId5"/>
    <p:sldId id="348" r:id="rId6"/>
    <p:sldId id="322" r:id="rId7"/>
    <p:sldId id="323" r:id="rId8"/>
    <p:sldId id="329" r:id="rId9"/>
    <p:sldId id="324" r:id="rId10"/>
    <p:sldId id="326" r:id="rId11"/>
    <p:sldId id="318" r:id="rId12"/>
    <p:sldId id="330" r:id="rId13"/>
    <p:sldId id="331" r:id="rId14"/>
    <p:sldId id="362" r:id="rId15"/>
    <p:sldId id="332" r:id="rId16"/>
    <p:sldId id="356" r:id="rId17"/>
    <p:sldId id="357" r:id="rId18"/>
    <p:sldId id="351" r:id="rId19"/>
    <p:sldId id="352" r:id="rId20"/>
    <p:sldId id="333" r:id="rId21"/>
    <p:sldId id="367" r:id="rId22"/>
    <p:sldId id="368" r:id="rId23"/>
    <p:sldId id="334" r:id="rId24"/>
    <p:sldId id="366" r:id="rId25"/>
    <p:sldId id="359" r:id="rId26"/>
    <p:sldId id="338" r:id="rId27"/>
    <p:sldId id="347" r:id="rId28"/>
    <p:sldId id="339" r:id="rId29"/>
    <p:sldId id="369" r:id="rId30"/>
    <p:sldId id="358" r:id="rId31"/>
    <p:sldId id="340" r:id="rId32"/>
    <p:sldId id="370" r:id="rId33"/>
    <p:sldId id="371" r:id="rId34"/>
    <p:sldId id="341" r:id="rId35"/>
    <p:sldId id="372" r:id="rId36"/>
    <p:sldId id="373" r:id="rId37"/>
    <p:sldId id="342" r:id="rId38"/>
    <p:sldId id="350" r:id="rId39"/>
    <p:sldId id="365" r:id="rId40"/>
    <p:sldId id="355" r:id="rId41"/>
    <p:sldId id="34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926" autoAdjust="0"/>
    <p:restoredTop sz="98224" autoAdjust="0"/>
  </p:normalViewPr>
  <p:slideViewPr>
    <p:cSldViewPr>
      <p:cViewPr>
        <p:scale>
          <a:sx n="60" d="100"/>
          <a:sy n="60" d="100"/>
        </p:scale>
        <p:origin x="-612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4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9E2A1-90C2-4283-8887-9A25C75ABFCB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9AEEB-009B-4706-911F-68A96D92E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21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Seminar</a:t>
            </a:r>
            <a:r>
              <a:rPr lang="en-US" baseline="0" dirty="0" smtClean="0"/>
              <a:t> College Consortium Project</a:t>
            </a:r>
            <a:br>
              <a:rPr lang="en-US" baseline="0" dirty="0" smtClean="0"/>
            </a:br>
            <a:r>
              <a:rPr lang="en-US" baseline="0" dirty="0" smtClean="0"/>
              <a:t>Teaching in a Digital 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AEEB-009B-4706-911F-68A96D92E8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99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Technology is transforming  professions all around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AEEB-009B-4706-911F-68A96D92E8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40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Seminar</a:t>
            </a:r>
            <a:r>
              <a:rPr lang="en-US" baseline="0" dirty="0" smtClean="0"/>
              <a:t> College Consortium Project</a:t>
            </a:r>
            <a:br>
              <a:rPr lang="en-US" baseline="0" dirty="0" smtClean="0"/>
            </a:br>
            <a:r>
              <a:rPr lang="en-US" baseline="0" dirty="0" smtClean="0"/>
              <a:t>Teaching in a Digital 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AEEB-009B-4706-911F-68A96D92E85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99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31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20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1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02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4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6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6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12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92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0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24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95893-71AA-4D2A-9E68-E6F4D5D69E71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8705-B661-4088-AA2E-79BF53C57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7" Type="http://schemas.openxmlformats.org/officeDocument/2006/relationships/image" Target="../media/image2.png"/><Relationship Id="rId2" Type="http://schemas.microsoft.com/office/2007/relationships/media" Target="../media/media6.wav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bs.org/newshour/rundown/author/mike-fritz/" TargetMode="External"/><Relationship Id="rId13" Type="http://schemas.openxmlformats.org/officeDocument/2006/relationships/hyperlink" Target="http://www.prweb.com/releases/2013/12/prweb11418814.htm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://www.pbs.org/newshour/rundown/2013/12/what-does-a-flipped-classroom-look-like.html" TargetMode="External"/><Relationship Id="rId12" Type="http://schemas.openxmlformats.org/officeDocument/2006/relationships/hyperlink" Target="http://mchoudini.montgomerycollege.edu:2116/article/Inside-the-Flipped-Classroom/141891/" TargetMode="External"/><Relationship Id="rId17" Type="http://schemas.openxmlformats.org/officeDocument/2006/relationships/image" Target="../media/image2.png"/><Relationship Id="rId2" Type="http://schemas.openxmlformats.org/officeDocument/2006/relationships/audio" Target="../media/media11.wav"/><Relationship Id="rId16" Type="http://schemas.openxmlformats.org/officeDocument/2006/relationships/hyperlink" Target="http://www.pjstar.com/article/20131215/NEWS/131219401/10924/NEWS" TargetMode="External"/><Relationship Id="rId1" Type="http://schemas.microsoft.com/office/2007/relationships/media" Target="../media/media11.wav"/><Relationship Id="rId6" Type="http://schemas.openxmlformats.org/officeDocument/2006/relationships/hyperlink" Target="http://www.nationmultimedia.com/opinion/Education-reform-has-to-start-in-the-flipped-class-30222422.html" TargetMode="External"/><Relationship Id="rId11" Type="http://schemas.openxmlformats.org/officeDocument/2006/relationships/hyperlink" Target="http://mchoudini.montgomerycollege.edu:2116/article/How-Flipping-the-Classroom/130857/" TargetMode="External"/><Relationship Id="rId5" Type="http://schemas.openxmlformats.org/officeDocument/2006/relationships/hyperlink" Target="http://www.edtechmagazine.com/higher/article/2013/12/why-86-percent-unc-chapel-hill-students-prefer-flipped-classroom" TargetMode="External"/><Relationship Id="rId15" Type="http://schemas.openxmlformats.org/officeDocument/2006/relationships/hyperlink" Target="http://www.washingtonpost.com/local/education/colleges-looking-beyond-the-lecture/2012/02/03/gIQA7iUaGR_story.html" TargetMode="External"/><Relationship Id="rId10" Type="http://schemas.openxmlformats.org/officeDocument/2006/relationships/hyperlink" Target="http://mchoudini.montgomerycollege.edu:2116/article/Its-a-Flipping-Revolution/138259/" TargetMode="External"/><Relationship Id="rId4" Type="http://schemas.openxmlformats.org/officeDocument/2006/relationships/hyperlink" Target="http://www.internationalmeetingsreview.com/meetings-events/convene-flipping-classroom-meetings-97789" TargetMode="External"/><Relationship Id="rId9" Type="http://schemas.openxmlformats.org/officeDocument/2006/relationships/hyperlink" Target="http://www.pbs.org/newshour/bb/american-graduate/july-dec13/flipped_12-11.html" TargetMode="External"/><Relationship Id="rId14" Type="http://schemas.openxmlformats.org/officeDocument/2006/relationships/hyperlink" Target="http://www.usatoday.com/story/news/nation/2013/10/22/flipped-classrooms-effectiveness/3148447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2" Type="http://schemas.microsoft.com/office/2007/relationships/media" Target="../media/media12.wav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sidehighered.com/news/2013/10/30/despite-new-studies-flipping-classroom-still-enjoys-widespread-support#sthash.D1CeTlKH.tGqSdMk1.dpbs" TargetMode="External"/><Relationship Id="rId13" Type="http://schemas.openxmlformats.org/officeDocument/2006/relationships/hyperlink" Target="http://www.dailynebraskan.com/news/article_a9366aa8-411e-11e3-99ef-0019bb30f31a.html" TargetMode="External"/><Relationship Id="rId18" Type="http://schemas.openxmlformats.org/officeDocument/2006/relationships/hyperlink" Target="http://www.worldeducation.net/blog/2013/11/08/is-the-flipped-classroom-a-flop/" TargetMode="External"/><Relationship Id="rId3" Type="http://schemas.openxmlformats.org/officeDocument/2006/relationships/slideLayout" Target="../slideLayouts/slideLayout4.xml"/><Relationship Id="rId21" Type="http://schemas.openxmlformats.org/officeDocument/2006/relationships/hyperlink" Target="https://www-304.ibm.com/connections/blogs/IBMTraining/entry/the_flipped_classroom_darling_or_dud?lang=en_us" TargetMode="External"/><Relationship Id="rId7" Type="http://schemas.openxmlformats.org/officeDocument/2006/relationships/hyperlink" Target="https://www.hmc.edu/about-hmc/2013/09/16/harvey-mudd-professors-to-study-flipped-classroom-model/" TargetMode="External"/><Relationship Id="rId12" Type="http://schemas.openxmlformats.org/officeDocument/2006/relationships/hyperlink" Target="http://aaup-hofstra.org/a-little-flip-flap/#respond" TargetMode="External"/><Relationship Id="rId17" Type="http://schemas.openxmlformats.org/officeDocument/2006/relationships/hyperlink" Target="http://blog.peerinstruction.net/2013/11/04/from-flipped-classrooms-to-flipping-with-peer-instruction/" TargetMode="External"/><Relationship Id="rId2" Type="http://schemas.openxmlformats.org/officeDocument/2006/relationships/audio" Target="../media/media13.wav"/><Relationship Id="rId16" Type="http://schemas.openxmlformats.org/officeDocument/2006/relationships/hyperlink" Target="http://www.emergingedtech.com/2013/11/flipping-the-classroom-facilitates-these-5-active-learning-methods-and-much-more/" TargetMode="External"/><Relationship Id="rId20" Type="http://schemas.openxmlformats.org/officeDocument/2006/relationships/hyperlink" Target="http://computinged.wordpress.com/2013/11/13/when-flipping-classrooms-may-not-make-much-difference/" TargetMode="External"/><Relationship Id="rId1" Type="http://schemas.microsoft.com/office/2007/relationships/media" Target="../media/media13.wav"/><Relationship Id="rId6" Type="http://schemas.openxmlformats.org/officeDocument/2006/relationships/hyperlink" Target="http://www.usnews.com/news/stem-solutions/articles/2014/08/05/taking-a-page-from-humanities-college-engineering-gets-flipped" TargetMode="External"/><Relationship Id="rId11" Type="http://schemas.openxmlformats.org/officeDocument/2006/relationships/hyperlink" Target="http://www.wordspring.ca/tag/harvey-mudd-college/" TargetMode="External"/><Relationship Id="rId5" Type="http://schemas.openxmlformats.org/officeDocument/2006/relationships/hyperlink" Target="http://www.latimes.com/local/education/la-me-harvey-mudd-flipped-20141117-story.html" TargetMode="External"/><Relationship Id="rId15" Type="http://schemas.openxmlformats.org/officeDocument/2006/relationships/hyperlink" Target="https://www.edsurge.com/n/2013-11-02-new-study-from-harvey-mudd-calls-out-flipped-classroom-ineffectiveness" TargetMode="External"/><Relationship Id="rId23" Type="http://schemas.openxmlformats.org/officeDocument/2006/relationships/image" Target="../media/image2.png"/><Relationship Id="rId10" Type="http://schemas.openxmlformats.org/officeDocument/2006/relationships/hyperlink" Target="http://chronicle.com/blogs/wiredcampus/quickwire-flipping-classrooms-may-not-make-much-difference/47667" TargetMode="External"/><Relationship Id="rId19" Type="http://schemas.openxmlformats.org/officeDocument/2006/relationships/hyperlink" Target="http://www.maritimeprofessional.com/Blogs/Maritime-Training-Issues/November-2013/The--Flipped-Classroom--and-its-implications-for-M.aspx" TargetMode="External"/><Relationship Id="rId4" Type="http://schemas.openxmlformats.org/officeDocument/2006/relationships/hyperlink" Target="http://dailytrojan.com/2014/12/03/flipped-classroom-signifies-progressive-shift/" TargetMode="External"/><Relationship Id="rId9" Type="http://schemas.openxmlformats.org/officeDocument/2006/relationships/hyperlink" Target="http://mfeldstein.com/response-usa-today-article-flipped-classroom-research/" TargetMode="External"/><Relationship Id="rId14" Type="http://schemas.openxmlformats.org/officeDocument/2006/relationships/hyperlink" Target="https://www.insidehighered.com/news/2013/10/30/despite-new-studies-flipping-classroom-still-enjoys-widespread-support" TargetMode="External"/><Relationship Id="rId22" Type="http://schemas.openxmlformats.org/officeDocument/2006/relationships/hyperlink" Target="http://www.usatoday.com/story/news/nation/2013/10/22/flipped-classrooms-effectiveness/3148447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late.com/articles/life/education/2014/02/flipped_classrooms_in_college_lectures_online_and_problem_sets_in_the_classroom.html" TargetMode="External"/><Relationship Id="rId13" Type="http://schemas.openxmlformats.org/officeDocument/2006/relationships/hyperlink" Target="http://rebeccabridgesed.wordpress.com/tag/harvey-mudd-college/" TargetMode="External"/><Relationship Id="rId18" Type="http://schemas.openxmlformats.org/officeDocument/2006/relationships/hyperlink" Target="http://www.alligator.org/news/campus/article_8b6d51ee-4398-11e4-882e-c321532e0db2.html" TargetMode="External"/><Relationship Id="rId3" Type="http://schemas.openxmlformats.org/officeDocument/2006/relationships/slideLayout" Target="../slideLayouts/slideLayout4.xml"/><Relationship Id="rId21" Type="http://schemas.openxmlformats.org/officeDocument/2006/relationships/image" Target="../media/image2.png"/><Relationship Id="rId7" Type="http://schemas.openxmlformats.org/officeDocument/2006/relationships/hyperlink" Target="http://news.stlpublicradio.org/post/ed-tech-conference-midwestern-educators-will-explore-flip" TargetMode="External"/><Relationship Id="rId12" Type="http://schemas.openxmlformats.org/officeDocument/2006/relationships/hyperlink" Target="http://jchoigt.wordpress.com/2014/04/28/the-fallacy-of-evaluating-the-flipped-class/" TargetMode="External"/><Relationship Id="rId17" Type="http://schemas.openxmlformats.org/officeDocument/2006/relationships/hyperlink" Target="http://community.pearson.com/courseredesign/general/flipped-learning-can-flip-results-in-higher-education/" TargetMode="External"/><Relationship Id="rId2" Type="http://schemas.openxmlformats.org/officeDocument/2006/relationships/audio" Target="../media/media14.wav"/><Relationship Id="rId16" Type="http://schemas.openxmlformats.org/officeDocument/2006/relationships/hyperlink" Target="http://www.gettysburg.edu/news_events/press_release_detail.dot?id=6ecb5510-6664-4b5c-93b2-4ba9b3d86f01" TargetMode="External"/><Relationship Id="rId20" Type="http://schemas.openxmlformats.org/officeDocument/2006/relationships/hyperlink" Target="http://tsl.pomona.edu/articles/2014/10/3/news/5494-hmc-flipped-classroom-study-shows-no-difference" TargetMode="External"/><Relationship Id="rId1" Type="http://schemas.microsoft.com/office/2007/relationships/media" Target="../media/media14.wav"/><Relationship Id="rId6" Type="http://schemas.openxmlformats.org/officeDocument/2006/relationships/hyperlink" Target="http://campustechnology.com/articles/2014/01/22/assessing-the-flipped-classrooms-impact-on-learning.aspx" TargetMode="External"/><Relationship Id="rId11" Type="http://schemas.openxmlformats.org/officeDocument/2006/relationships/hyperlink" Target="http://chronicle.com/blognetwork/castingoutnines/2014/04/28/flipped-learning-skepticism-is-flipped-learning-just-self-teaching/" TargetMode="External"/><Relationship Id="rId5" Type="http://schemas.openxmlformats.org/officeDocument/2006/relationships/hyperlink" Target="http://www.plantemoran.com/perspectives/articles/2014/Pages/flipped-classroom-method-wins-attention-as-one-of-the-world%E2%80%99s-most-innovative-teaching-methods.aspx" TargetMode="External"/><Relationship Id="rId15" Type="http://schemas.openxmlformats.org/officeDocument/2006/relationships/hyperlink" Target="https://cogito.cty.jhu.edu/42951/up-for-debate-should-schools-implement-the-flipped-teaching-method/" TargetMode="External"/><Relationship Id="rId10" Type="http://schemas.openxmlformats.org/officeDocument/2006/relationships/hyperlink" Target="http://www.slate.com/articles/technology/future_tense/2014/04/flipped_classrooms_can_they_help_students_learn.html" TargetMode="External"/><Relationship Id="rId19" Type="http://schemas.openxmlformats.org/officeDocument/2006/relationships/hyperlink" Target="http://articles.philly.com/2014-09-28/news/54380476_1_lecture-classroom-engineering" TargetMode="External"/><Relationship Id="rId4" Type="http://schemas.openxmlformats.org/officeDocument/2006/relationships/hyperlink" Target="http://www.k12blueprint.com/content/flipped-education-worth-flipping" TargetMode="External"/><Relationship Id="rId9" Type="http://schemas.openxmlformats.org/officeDocument/2006/relationships/hyperlink" Target="http://diaryofanelearner.com/2014/03/11/does-the-flipped-classroom-improve-student-performance/" TargetMode="External"/><Relationship Id="rId14" Type="http://schemas.openxmlformats.org/officeDocument/2006/relationships/hyperlink" Target="http://www.usnews.com/news/stem-solutions/articles/2014/08/05/taking-a-page-from-humanities-college-engineering-gets-flipp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wav"/><Relationship Id="rId2" Type="http://schemas.microsoft.com/office/2007/relationships/media" Target="../media/media15.wav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2" Type="http://schemas.microsoft.com/office/2007/relationships/media" Target="../media/media18.wav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wav"/><Relationship Id="rId2" Type="http://schemas.microsoft.com/office/2007/relationships/media" Target="../media/media20.wav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2" Type="http://schemas.microsoft.com/office/2007/relationships/media" Target="../media/media21.wav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wav"/><Relationship Id="rId2" Type="http://schemas.microsoft.com/office/2007/relationships/media" Target="../media/media22.wav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wav"/><Relationship Id="rId2" Type="http://schemas.microsoft.com/office/2007/relationships/media" Target="../media/media23.wav"/><Relationship Id="rId1" Type="http://schemas.openxmlformats.org/officeDocument/2006/relationships/tags" Target="../tags/tag15.xml"/><Relationship Id="rId6" Type="http://schemas.openxmlformats.org/officeDocument/2006/relationships/image" Target="../media/image2.png"/><Relationship Id="rId5" Type="http://schemas.openxmlformats.org/officeDocument/2006/relationships/image" Target="../media/image16.jpg"/><Relationship Id="rId4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wav"/><Relationship Id="rId2" Type="http://schemas.microsoft.com/office/2007/relationships/media" Target="../media/media24.wav"/><Relationship Id="rId1" Type="http://schemas.openxmlformats.org/officeDocument/2006/relationships/video" Target="https://www.youtube.com/embed/hbS3Z7fYTPo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wav"/><Relationship Id="rId2" Type="http://schemas.microsoft.com/office/2007/relationships/media" Target="../media/media25.wav"/><Relationship Id="rId1" Type="http://schemas.openxmlformats.org/officeDocument/2006/relationships/video" Target="https://www.youtube.com/embed/utQoRbNofOg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wav"/><Relationship Id="rId7" Type="http://schemas.openxmlformats.org/officeDocument/2006/relationships/image" Target="../media/image2.png"/><Relationship Id="rId2" Type="http://schemas.microsoft.com/office/2007/relationships/media" Target="../media/media26.wav"/><Relationship Id="rId1" Type="http://schemas.openxmlformats.org/officeDocument/2006/relationships/tags" Target="../tags/tag1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wav"/><Relationship Id="rId2" Type="http://schemas.microsoft.com/office/2007/relationships/media" Target="../media/media27.wav"/><Relationship Id="rId1" Type="http://schemas.openxmlformats.org/officeDocument/2006/relationships/tags" Target="../tags/tag17.xml"/><Relationship Id="rId6" Type="http://schemas.openxmlformats.org/officeDocument/2006/relationships/image" Target="../media/image2.pn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wav"/><Relationship Id="rId2" Type="http://schemas.microsoft.com/office/2007/relationships/media" Target="../media/media28.wav"/><Relationship Id="rId1" Type="http://schemas.openxmlformats.org/officeDocument/2006/relationships/tags" Target="../tags/tag18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5" Type="http://schemas.openxmlformats.org/officeDocument/2006/relationships/image" Target="../media/image2.png"/><Relationship Id="rId4" Type="http://schemas.openxmlformats.org/officeDocument/2006/relationships/image" Target="../media/image2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wav"/><Relationship Id="rId2" Type="http://schemas.microsoft.com/office/2007/relationships/media" Target="../media/media30.wav"/><Relationship Id="rId1" Type="http://schemas.openxmlformats.org/officeDocument/2006/relationships/tags" Target="../tags/tag19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wav"/><Relationship Id="rId2" Type="http://schemas.microsoft.com/office/2007/relationships/media" Target="../media/media31.wav"/><Relationship Id="rId1" Type="http://schemas.openxmlformats.org/officeDocument/2006/relationships/tags" Target="../tags/tag20.xml"/><Relationship Id="rId6" Type="http://schemas.openxmlformats.org/officeDocument/2006/relationships/image" Target="../media/image2.png"/><Relationship Id="rId5" Type="http://schemas.openxmlformats.org/officeDocument/2006/relationships/image" Target="../media/image23.jpeg"/><Relationship Id="rId4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5" Type="http://schemas.openxmlformats.org/officeDocument/2006/relationships/image" Target="../media/image2.png"/><Relationship Id="rId4" Type="http://schemas.openxmlformats.org/officeDocument/2006/relationships/image" Target="../media/image24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5" Type="http://schemas.openxmlformats.org/officeDocument/2006/relationships/image" Target="../media/image2.png"/><Relationship Id="rId4" Type="http://schemas.openxmlformats.org/officeDocument/2006/relationships/image" Target="../media/image25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4.wav"/><Relationship Id="rId2" Type="http://schemas.microsoft.com/office/2007/relationships/media" Target="../media/media34.wav"/><Relationship Id="rId1" Type="http://schemas.openxmlformats.org/officeDocument/2006/relationships/tags" Target="../tags/tag21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5.wav"/><Relationship Id="rId2" Type="http://schemas.microsoft.com/office/2007/relationships/media" Target="../media/media35.wav"/><Relationship Id="rId1" Type="http://schemas.openxmlformats.org/officeDocument/2006/relationships/tags" Target="../tags/tag22.xml"/><Relationship Id="rId6" Type="http://schemas.openxmlformats.org/officeDocument/2006/relationships/image" Target="../media/image2.png"/><Relationship Id="rId5" Type="http://schemas.openxmlformats.org/officeDocument/2006/relationships/image" Target="../media/image26.jpg"/><Relationship Id="rId4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2.png"/><Relationship Id="rId4" Type="http://schemas.openxmlformats.org/officeDocument/2006/relationships/image" Target="../media/image2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media37.wav"/><Relationship Id="rId2" Type="http://schemas.microsoft.com/office/2007/relationships/media" Target="../media/media37.wav"/><Relationship Id="rId1" Type="http://schemas.openxmlformats.org/officeDocument/2006/relationships/tags" Target="../tags/tag23.xml"/><Relationship Id="rId6" Type="http://schemas.openxmlformats.org/officeDocument/2006/relationships/image" Target="../media/image2.png"/><Relationship Id="rId5" Type="http://schemas.openxmlformats.org/officeDocument/2006/relationships/image" Target="../media/image28.jpeg"/><Relationship Id="rId4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8.wav"/><Relationship Id="rId2" Type="http://schemas.microsoft.com/office/2007/relationships/media" Target="../media/media38.wav"/><Relationship Id="rId1" Type="http://schemas.openxmlformats.org/officeDocument/2006/relationships/tags" Target="../tags/tag24.xml"/><Relationship Id="rId6" Type="http://schemas.openxmlformats.org/officeDocument/2006/relationships/image" Target="../media/image2.png"/><Relationship Id="rId5" Type="http://schemas.openxmlformats.org/officeDocument/2006/relationships/image" Target="../media/image29.jpeg"/><Relationship Id="rId4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media39.wav"/><Relationship Id="rId2" Type="http://schemas.microsoft.com/office/2007/relationships/media" Target="../media/media39.wav"/><Relationship Id="rId1" Type="http://schemas.openxmlformats.org/officeDocument/2006/relationships/tags" Target="../tags/tag25.xml"/><Relationship Id="rId6" Type="http://schemas.openxmlformats.org/officeDocument/2006/relationships/image" Target="../media/image2.png"/><Relationship Id="rId5" Type="http://schemas.openxmlformats.org/officeDocument/2006/relationships/image" Target="../media/image30.jpeg"/><Relationship Id="rId4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215487"/>
            <a:ext cx="6477000" cy="3270913"/>
          </a:xfrm>
        </p:spPr>
        <p:txBody>
          <a:bodyPr>
            <a:normAutofit/>
          </a:bodyPr>
          <a:lstStyle/>
          <a:p>
            <a:r>
              <a:rPr lang="en-US" dirty="0" smtClean="0"/>
              <a:t>The Maryland </a:t>
            </a:r>
            <a:br>
              <a:rPr lang="en-US" dirty="0" smtClean="0"/>
            </a:br>
            <a:r>
              <a:rPr lang="en-US" dirty="0" smtClean="0"/>
              <a:t>Flipped Classroom Study for Higher Education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5562599"/>
            <a:ext cx="3048001" cy="1332931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-20472" y="0"/>
            <a:ext cx="29160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Dr. Timothy McWhirter            </a:t>
            </a:r>
            <a:endParaRPr lang="en-US" dirty="0"/>
          </a:p>
          <a:p>
            <a:pPr algn="r"/>
            <a:r>
              <a:rPr lang="en-US" dirty="0" smtClean="0"/>
              <a:t>Project Director </a:t>
            </a:r>
            <a:br>
              <a:rPr lang="en-US" dirty="0" smtClean="0"/>
            </a:br>
            <a:r>
              <a:rPr lang="en-US" dirty="0" smtClean="0"/>
              <a:t>Professor </a:t>
            </a:r>
            <a:r>
              <a:rPr lang="en-US" dirty="0"/>
              <a:t>of Philosophy</a:t>
            </a:r>
            <a:br>
              <a:rPr lang="en-US" dirty="0"/>
            </a:br>
            <a:r>
              <a:rPr lang="en-US" dirty="0"/>
              <a:t>Montgomery </a:t>
            </a:r>
            <a:r>
              <a:rPr lang="en-US" dirty="0" smtClean="0"/>
              <a:t>College Rockville </a:t>
            </a:r>
            <a:r>
              <a:rPr lang="en-US" dirty="0"/>
              <a:t>Campus, MT 404</a:t>
            </a:r>
            <a:br>
              <a:rPr lang="en-US" dirty="0"/>
            </a:br>
            <a:r>
              <a:rPr lang="en-US" dirty="0" err="1" smtClean="0"/>
              <a:t>timothy.mcwhirter</a:t>
            </a:r>
            <a:r>
              <a:rPr lang="en-US" dirty="0" smtClean="0"/>
              <a:t>@</a:t>
            </a:r>
            <a:br>
              <a:rPr lang="en-US" dirty="0" smtClean="0"/>
            </a:br>
            <a:r>
              <a:rPr lang="en-US" dirty="0" smtClean="0"/>
              <a:t>montgomercollege.edu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240.567.8026</a:t>
            </a:r>
            <a:br>
              <a:rPr lang="en-US" dirty="0" smtClean="0"/>
            </a:br>
            <a:endParaRPr lang="en-US" dirty="0" smtClean="0"/>
          </a:p>
          <a:p>
            <a:pPr algn="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0236"/>
            <a:ext cx="3385057" cy="2209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80657" y="5687"/>
            <a:ext cx="2887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Prof</a:t>
            </a:r>
            <a:r>
              <a:rPr lang="en-US" dirty="0"/>
              <a:t>. Jennifer </a:t>
            </a:r>
            <a:r>
              <a:rPr lang="en-US" dirty="0" err="1"/>
              <a:t>Capparella</a:t>
            </a:r>
            <a:r>
              <a:rPr lang="en-US" dirty="0"/>
              <a:t>, Professor of Biological </a:t>
            </a:r>
            <a:r>
              <a:rPr lang="en-US" dirty="0" smtClean="0"/>
              <a:t>Sciences, Germantown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Dr. Mary Robinson, Chair, Department of English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Reading, Germantown 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6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70"/>
    </mc:Choice>
    <mc:Fallback>
      <p:transition spd="slow" advTm="12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" y="2133600"/>
            <a:ext cx="9150927" cy="1981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Will provide unique opportunities </a:t>
            </a:r>
            <a:br>
              <a:rPr lang="en-US" sz="4000" dirty="0" smtClean="0"/>
            </a:br>
            <a:r>
              <a:rPr lang="en-US" sz="4000" dirty="0" smtClean="0"/>
              <a:t>for you and your institution</a:t>
            </a:r>
            <a:endParaRPr lang="en-US" sz="40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741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39"/>
    </mc:Choice>
    <mc:Fallback>
      <p:transition spd="slow" advTm="127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flipping the classroom?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800693"/>
            <a:ext cx="6705601" cy="445208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6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38"/>
    </mc:Choice>
    <mc:Fallback>
      <p:transition spd="slow" advTm="10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Flipping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Expositions are recorded and watched at home or when needed. </a:t>
            </a:r>
          </a:p>
          <a:p>
            <a:pPr lvl="1"/>
            <a:r>
              <a:rPr lang="en-US" dirty="0" smtClean="0"/>
              <a:t>Videos and/or narrated slide presentations.</a:t>
            </a:r>
          </a:p>
          <a:p>
            <a:r>
              <a:rPr lang="en-US" dirty="0" smtClean="0"/>
              <a:t>Homework is done during contact hours with instructor’s guidance.</a:t>
            </a:r>
          </a:p>
          <a:p>
            <a:pPr lvl="1"/>
            <a:r>
              <a:rPr lang="en-US" dirty="0"/>
              <a:t>Instructor  acts </a:t>
            </a:r>
            <a:r>
              <a:rPr lang="en-US" dirty="0" smtClean="0"/>
              <a:t>as:</a:t>
            </a:r>
            <a:endParaRPr lang="en-US" dirty="0"/>
          </a:p>
          <a:p>
            <a:pPr marL="1257300" lvl="2" indent="-457200"/>
            <a:r>
              <a:rPr lang="en-US" dirty="0"/>
              <a:t>“Guide on the Side” </a:t>
            </a:r>
          </a:p>
          <a:p>
            <a:pPr marL="1257300" lvl="2" indent="-457200"/>
            <a:r>
              <a:rPr lang="en-US" dirty="0"/>
              <a:t>not “Sage on the Stage” 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254" y="3886200"/>
            <a:ext cx="4129949" cy="222700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0433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067"/>
    </mc:Choice>
    <mc:Fallback>
      <p:transition spd="slow" advTm="44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Maryland Flipped Classroom Study for Higher Education?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0"/>
            <a:ext cx="2918152" cy="1905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600200"/>
            <a:ext cx="52578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Faculty members across the state work together to form the largest study on flipped classrooms ever done. </a:t>
            </a:r>
          </a:p>
          <a:p>
            <a:r>
              <a:rPr lang="en-US" dirty="0" smtClean="0"/>
              <a:t>We seek grant funding from or own institutions.</a:t>
            </a:r>
          </a:p>
          <a:p>
            <a:r>
              <a:rPr lang="en-US" dirty="0" smtClean="0"/>
              <a:t>We seek grant funding, corporate sponsorships and donations as a group. </a:t>
            </a:r>
          </a:p>
          <a:p>
            <a:r>
              <a:rPr lang="en-US" dirty="0" smtClean="0"/>
              <a:t>The funding is used to provide faculty members the: </a:t>
            </a:r>
          </a:p>
          <a:p>
            <a:pPr lvl="1"/>
            <a:r>
              <a:rPr lang="en-US" dirty="0" smtClean="0"/>
              <a:t>reassigned time </a:t>
            </a:r>
          </a:p>
          <a:p>
            <a:pPr lvl="1"/>
            <a:r>
              <a:rPr lang="en-US" dirty="0" smtClean="0"/>
              <a:t>Support</a:t>
            </a:r>
          </a:p>
          <a:p>
            <a:pPr lvl="1"/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financial incentive to flip their classes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9783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569"/>
    </mc:Choice>
    <mc:Fallback>
      <p:transition spd="slow" advTm="90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Lecture in Information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Khan Academy</a:t>
            </a:r>
          </a:p>
          <a:p>
            <a:pPr lvl="1"/>
            <a:r>
              <a:rPr lang="en-US" dirty="0" smtClean="0"/>
              <a:t>Sal Khan’s cousins preferred to be tutored by video.</a:t>
            </a:r>
          </a:p>
          <a:p>
            <a:pPr lvl="2"/>
            <a:r>
              <a:rPr lang="en-US" dirty="0" smtClean="0"/>
              <a:t>They could control delivery of content. </a:t>
            </a:r>
          </a:p>
          <a:p>
            <a:pPr lvl="1"/>
            <a:r>
              <a:rPr lang="en-US" dirty="0" smtClean="0"/>
              <a:t>The Khan Academy has been used to flip classes all around the country.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47" y="1676400"/>
            <a:ext cx="4599053" cy="259080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46" y="4267200"/>
            <a:ext cx="4599053" cy="1130687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7906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956"/>
    </mc:Choice>
    <mc:Fallback>
      <p:transition spd="slow" advTm="107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Interaction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4495800" cy="33718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More exposition is reviewed at home.</a:t>
            </a:r>
          </a:p>
          <a:p>
            <a:r>
              <a:rPr lang="en-US" dirty="0" smtClean="0"/>
              <a:t>Contact hours are used to work with students addressing limits in their understanding and developing higher levels of understanding.</a:t>
            </a:r>
          </a:p>
          <a:p>
            <a:pPr lvl="1"/>
            <a:r>
              <a:rPr lang="en-US" dirty="0" smtClean="0"/>
              <a:t>Helping with homework 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0859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446"/>
    </mc:Choice>
    <mc:Fallback>
      <p:transition spd="slow" advTm="48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Interaction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4495800" cy="33718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Constructivist</a:t>
            </a:r>
            <a:r>
              <a:rPr lang="en-US" dirty="0" smtClean="0"/>
              <a:t> </a:t>
            </a:r>
            <a:r>
              <a:rPr lang="en-US" b="1" i="1" dirty="0" smtClean="0"/>
              <a:t>models</a:t>
            </a:r>
            <a:r>
              <a:rPr lang="en-US" dirty="0" smtClean="0"/>
              <a:t> of learning describe knowledge being developed through discussion.</a:t>
            </a:r>
          </a:p>
          <a:p>
            <a:pPr lvl="1"/>
            <a:r>
              <a:rPr lang="en-US" dirty="0" smtClean="0"/>
              <a:t>Answering questions through dialogue enables instructors to better understand and address student limitations.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9380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070"/>
    </mc:Choice>
    <mc:Fallback>
      <p:transition spd="slow" advTm="52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Management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Instructor monitors homework.</a:t>
            </a:r>
          </a:p>
          <a:p>
            <a:pPr lvl="1"/>
            <a:r>
              <a:rPr lang="en-US" dirty="0" smtClean="0"/>
              <a:t>Helps the students who need it where and when they need it.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7800"/>
            <a:ext cx="4800600" cy="3962676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9662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35"/>
    </mc:Choice>
    <mc:Fallback>
      <p:transition spd="slow" advTm="370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Flipping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486400" cy="4525963"/>
          </a:xfrm>
        </p:spPr>
        <p:txBody>
          <a:bodyPr/>
          <a:lstStyle/>
          <a:p>
            <a:r>
              <a:rPr lang="en-US" dirty="0"/>
              <a:t>Students can pause and rewind the </a:t>
            </a:r>
            <a:r>
              <a:rPr lang="en-US" dirty="0" smtClean="0"/>
              <a:t>professor.</a:t>
            </a:r>
            <a:endParaRPr lang="en-US" dirty="0"/>
          </a:p>
          <a:p>
            <a:r>
              <a:rPr lang="en-US" dirty="0" smtClean="0"/>
              <a:t>Increases student/teacher interaction during contact hours and enhances their efficiency.</a:t>
            </a:r>
          </a:p>
          <a:p>
            <a:r>
              <a:rPr lang="en-US" dirty="0" smtClean="0"/>
              <a:t>Enhances differentiated learning.</a:t>
            </a:r>
          </a:p>
          <a:p>
            <a:r>
              <a:rPr lang="en-US" dirty="0"/>
              <a:t>Speaks the </a:t>
            </a:r>
            <a:r>
              <a:rPr lang="en-US" dirty="0" smtClean="0"/>
              <a:t>digital language </a:t>
            </a:r>
            <a:r>
              <a:rPr lang="en-US" dirty="0"/>
              <a:t>of </a:t>
            </a:r>
            <a:r>
              <a:rPr lang="en-US" dirty="0" smtClean="0"/>
              <a:t>today’s </a:t>
            </a:r>
            <a:r>
              <a:rPr lang="en-US" dirty="0"/>
              <a:t>students. 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752600"/>
            <a:ext cx="3200400" cy="2124855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8554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202"/>
    </mc:Choice>
    <mc:Fallback>
      <p:transition spd="slow" advTm="104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a Flipping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hlinkClick r:id="rId4"/>
              </a:rPr>
              <a:t>Convene — Flipping the Classroom for Meetings</a:t>
            </a:r>
            <a:r>
              <a:rPr lang="en-US" dirty="0"/>
              <a:t>, Barbara Palmer, </a:t>
            </a:r>
            <a:r>
              <a:rPr lang="en-US" i="1" dirty="0"/>
              <a:t>Convene Magazine</a:t>
            </a:r>
            <a:r>
              <a:rPr lang="en-US" dirty="0"/>
              <a:t>, December 31, 2013</a:t>
            </a:r>
          </a:p>
          <a:p>
            <a:r>
              <a:rPr lang="en-US" dirty="0">
                <a:hlinkClick r:id="rId5"/>
              </a:rPr>
              <a:t>Why 86% of UN-Chapel Hill Students Prefer the Flipped Classroom</a:t>
            </a:r>
            <a:r>
              <a:rPr lang="en-US" dirty="0"/>
              <a:t>,  Jimmy Daly, </a:t>
            </a:r>
            <a:r>
              <a:rPr lang="en-US" i="1" dirty="0"/>
              <a:t>EDTECH </a:t>
            </a:r>
            <a:r>
              <a:rPr lang="en-US" i="1" dirty="0" err="1"/>
              <a:t>HigherEd</a:t>
            </a:r>
            <a:r>
              <a:rPr lang="en-US" dirty="0"/>
              <a:t>, December 18, 2013</a:t>
            </a:r>
          </a:p>
          <a:p>
            <a:r>
              <a:rPr lang="en-US" dirty="0">
                <a:hlinkClick r:id="rId6"/>
              </a:rPr>
              <a:t>Education Reform has to Begin in the ‘Flipped Classroom</a:t>
            </a:r>
            <a:r>
              <a:rPr lang="en-US" dirty="0"/>
              <a:t>,’  </a:t>
            </a:r>
            <a:r>
              <a:rPr lang="en-US" dirty="0" err="1"/>
              <a:t>Suthichai</a:t>
            </a:r>
            <a:r>
              <a:rPr lang="en-US" dirty="0"/>
              <a:t> Yoon,  </a:t>
            </a:r>
            <a:r>
              <a:rPr lang="en-US" i="1" dirty="0"/>
              <a:t>The Nation</a:t>
            </a:r>
            <a:r>
              <a:rPr lang="en-US" dirty="0"/>
              <a:t>, December 19, 2013</a:t>
            </a:r>
          </a:p>
          <a:p>
            <a:r>
              <a:rPr lang="en-US" dirty="0">
                <a:hlinkClick r:id="rId7"/>
              </a:rPr>
              <a:t>How one school turned homework on its head with ‘flipped’ instruction</a:t>
            </a:r>
            <a:r>
              <a:rPr lang="en-US" dirty="0"/>
              <a:t>, by </a:t>
            </a:r>
            <a:r>
              <a:rPr lang="en-US" dirty="0">
                <a:hlinkClick r:id="rId8"/>
              </a:rPr>
              <a:t>Mike Fritz</a:t>
            </a:r>
            <a:r>
              <a:rPr lang="en-US" dirty="0"/>
              <a:t>, </a:t>
            </a:r>
            <a:r>
              <a:rPr lang="en-US" i="1" dirty="0" err="1"/>
              <a:t>PBSNewshour</a:t>
            </a:r>
            <a:r>
              <a:rPr lang="en-US" dirty="0"/>
              <a:t>, December 5, 2013</a:t>
            </a:r>
          </a:p>
          <a:p>
            <a:r>
              <a:rPr lang="en-US" dirty="0">
                <a:hlinkClick r:id="rId9"/>
              </a:rPr>
              <a:t>How ‘Flipped Classrooms’ are turning the traditional school day upside down</a:t>
            </a:r>
            <a:r>
              <a:rPr lang="en-US" dirty="0"/>
              <a:t>, </a:t>
            </a:r>
            <a:r>
              <a:rPr lang="en-US" i="1" dirty="0" err="1"/>
              <a:t>PBSNewshour</a:t>
            </a:r>
            <a:r>
              <a:rPr lang="en-US" dirty="0"/>
              <a:t>, December 11, </a:t>
            </a:r>
            <a:r>
              <a:rPr lang="en-US" dirty="0" smtClean="0"/>
              <a:t>2013</a:t>
            </a:r>
          </a:p>
          <a:p>
            <a:r>
              <a:rPr lang="en-US" dirty="0">
                <a:hlinkClick r:id="rId10"/>
              </a:rPr>
              <a:t>It’s a Flipping Revolution</a:t>
            </a:r>
            <a:r>
              <a:rPr lang="en-US" dirty="0"/>
              <a:t>, by Steven </a:t>
            </a:r>
            <a:r>
              <a:rPr lang="en-US" dirty="0" err="1"/>
              <a:t>Neshyba</a:t>
            </a:r>
            <a:r>
              <a:rPr lang="en-US" dirty="0"/>
              <a:t>, </a:t>
            </a:r>
            <a:r>
              <a:rPr lang="en-US" i="1" dirty="0"/>
              <a:t>Chronicle of Higher Education</a:t>
            </a:r>
            <a:r>
              <a:rPr lang="en-US" dirty="0"/>
              <a:t>, April 4, </a:t>
            </a:r>
            <a:r>
              <a:rPr lang="en-US" dirty="0" smtClean="0"/>
              <a:t>2013</a:t>
            </a:r>
          </a:p>
          <a:p>
            <a:r>
              <a:rPr lang="en-US" dirty="0">
                <a:hlinkClick r:id="rId11"/>
              </a:rPr>
              <a:t>How Flipping the Classroom Can Improve the Traditional Lecture</a:t>
            </a:r>
            <a:r>
              <a:rPr lang="en-US" dirty="0"/>
              <a:t>, by Dan </a:t>
            </a:r>
            <a:r>
              <a:rPr lang="en-US" dirty="0" err="1"/>
              <a:t>Berrett</a:t>
            </a:r>
            <a:r>
              <a:rPr lang="en-US" dirty="0"/>
              <a:t>, </a:t>
            </a:r>
            <a:r>
              <a:rPr lang="en-US" i="1" dirty="0"/>
              <a:t>Chronicle of Higher Education</a:t>
            </a:r>
            <a:r>
              <a:rPr lang="en-US" dirty="0"/>
              <a:t>, February 19, </a:t>
            </a:r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>
                <a:hlinkClick r:id="rId12"/>
              </a:rPr>
              <a:t>Inside </a:t>
            </a:r>
            <a:r>
              <a:rPr lang="en-US" dirty="0">
                <a:hlinkClick r:id="rId12"/>
              </a:rPr>
              <a:t>the Flipped Classroom</a:t>
            </a:r>
            <a:r>
              <a:rPr lang="en-US" dirty="0"/>
              <a:t>, by Katherine </a:t>
            </a:r>
            <a:r>
              <a:rPr lang="en-US" dirty="0" err="1"/>
              <a:t>Mangan</a:t>
            </a:r>
            <a:r>
              <a:rPr lang="en-US" dirty="0"/>
              <a:t>, </a:t>
            </a:r>
            <a:r>
              <a:rPr lang="en-US" i="1" dirty="0"/>
              <a:t>Chronicle of Higher Education</a:t>
            </a:r>
            <a:r>
              <a:rPr lang="en-US" dirty="0"/>
              <a:t>, September 30, 2013</a:t>
            </a:r>
          </a:p>
          <a:p>
            <a:r>
              <a:rPr lang="en-US" dirty="0">
                <a:hlinkClick r:id="rId5"/>
              </a:rPr>
              <a:t>Why 86% of UNC – Chapel Hill Student Prefer the Flipped Classroom</a:t>
            </a:r>
            <a:r>
              <a:rPr lang="en-US" dirty="0"/>
              <a:t>, Jim Daley, </a:t>
            </a:r>
            <a:r>
              <a:rPr lang="en-US" i="1" dirty="0" err="1" smtClean="0"/>
              <a:t>Edtech</a:t>
            </a:r>
            <a:r>
              <a:rPr lang="en-US" i="1" dirty="0" smtClean="0"/>
              <a:t> </a:t>
            </a:r>
            <a:r>
              <a:rPr lang="en-US" i="1" dirty="0" err="1" smtClean="0"/>
              <a:t>HigerEd</a:t>
            </a:r>
            <a:r>
              <a:rPr lang="en-US" dirty="0" smtClean="0"/>
              <a:t>, </a:t>
            </a:r>
            <a:r>
              <a:rPr lang="en-US" dirty="0"/>
              <a:t>December 13, 2013</a:t>
            </a:r>
          </a:p>
          <a:p>
            <a:r>
              <a:rPr lang="en-US" dirty="0"/>
              <a:t>‘”</a:t>
            </a:r>
            <a:r>
              <a:rPr lang="en-US" dirty="0">
                <a:hlinkClick r:id="rId13"/>
              </a:rPr>
              <a:t>Foundations of Flipped Learning” Named Top Product of 2013 by School Administrators</a:t>
            </a:r>
            <a:r>
              <a:rPr lang="en-US" dirty="0"/>
              <a:t>,’ Lisa Wolfe, </a:t>
            </a:r>
            <a:r>
              <a:rPr lang="en-US" i="1" dirty="0"/>
              <a:t>PRWEB</a:t>
            </a:r>
            <a:r>
              <a:rPr lang="en-US" dirty="0"/>
              <a:t>, December 29, 2013</a:t>
            </a:r>
          </a:p>
          <a:p>
            <a:r>
              <a:rPr lang="en-US" dirty="0" err="1" smtClean="0">
                <a:hlinkClick r:id="rId14"/>
              </a:rPr>
              <a:t>Flippped</a:t>
            </a:r>
            <a:r>
              <a:rPr lang="en-US" dirty="0" smtClean="0">
                <a:hlinkClick r:id="rId14"/>
              </a:rPr>
              <a:t> Classroom may not have an impact on learning</a:t>
            </a:r>
            <a:r>
              <a:rPr lang="en-US" dirty="0" smtClean="0"/>
              <a:t>, Emily </a:t>
            </a:r>
            <a:r>
              <a:rPr lang="en-US" dirty="0" err="1" smtClean="0"/>
              <a:t>Attebury</a:t>
            </a:r>
            <a:r>
              <a:rPr lang="en-US" dirty="0" smtClean="0"/>
              <a:t>, </a:t>
            </a:r>
            <a:r>
              <a:rPr lang="en-US" i="1" dirty="0" err="1" smtClean="0"/>
              <a:t>USAToday</a:t>
            </a:r>
            <a:r>
              <a:rPr lang="en-US" i="1" dirty="0" smtClean="0"/>
              <a:t>, </a:t>
            </a:r>
            <a:r>
              <a:rPr lang="en-US" dirty="0" smtClean="0"/>
              <a:t>December 5, 2013.</a:t>
            </a:r>
            <a:endParaRPr lang="en-US" dirty="0"/>
          </a:p>
          <a:p>
            <a:r>
              <a:rPr lang="en-US" dirty="0">
                <a:hlinkClick r:id="rId15"/>
              </a:rPr>
              <a:t>Colleges Looking Beyond the Lecture</a:t>
            </a:r>
            <a:r>
              <a:rPr lang="en-US" dirty="0"/>
              <a:t>, Mark Gail, Washington Post, February 15, 2012</a:t>
            </a:r>
          </a:p>
          <a:p>
            <a:r>
              <a:rPr lang="en-US" dirty="0">
                <a:hlinkClick r:id="rId16"/>
              </a:rPr>
              <a:t>Flipped Classroom Model not Like Flipping a Switch</a:t>
            </a:r>
            <a:r>
              <a:rPr lang="en-US" dirty="0"/>
              <a:t>, Gary L. Smith, Journal Star, December 15, </a:t>
            </a:r>
            <a:r>
              <a:rPr lang="en-US" dirty="0" smtClean="0"/>
              <a:t>2013</a:t>
            </a: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73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63"/>
    </mc:Choice>
    <mc:Fallback>
      <p:transition spd="slow" advTm="232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934200" cy="4525963"/>
          </a:xfrm>
        </p:spPr>
        <p:txBody>
          <a:bodyPr/>
          <a:lstStyle/>
          <a:p>
            <a:r>
              <a:rPr lang="en-US" dirty="0" smtClean="0"/>
              <a:t>Harvey </a:t>
            </a:r>
            <a:r>
              <a:rPr lang="en-US" dirty="0" err="1" smtClean="0"/>
              <a:t>Mudd</a:t>
            </a:r>
            <a:r>
              <a:rPr lang="en-US" dirty="0" smtClean="0"/>
              <a:t> College Study</a:t>
            </a:r>
          </a:p>
          <a:p>
            <a:pPr lvl="1"/>
            <a:r>
              <a:rPr lang="en-US" dirty="0" smtClean="0"/>
              <a:t>2 Professors in Pilot</a:t>
            </a:r>
          </a:p>
          <a:p>
            <a:pPr lvl="1"/>
            <a:r>
              <a:rPr lang="en-US" dirty="0" smtClean="0"/>
              <a:t>4 in body of study</a:t>
            </a:r>
          </a:p>
          <a:p>
            <a:pPr lvl="1"/>
            <a:r>
              <a:rPr lang="en-US" dirty="0" smtClean="0"/>
              <a:t>Small size limits </a:t>
            </a:r>
            <a:br>
              <a:rPr lang="en-US" dirty="0" smtClean="0"/>
            </a:br>
            <a:r>
              <a:rPr lang="en-US" dirty="0" smtClean="0"/>
              <a:t>utility</a:t>
            </a:r>
            <a:r>
              <a:rPr lang="en-US" dirty="0"/>
              <a:t> </a:t>
            </a:r>
            <a:r>
              <a:rPr lang="en-US" dirty="0" smtClean="0"/>
              <a:t>of data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34931"/>
            <a:ext cx="4038600" cy="2656501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27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462"/>
    </mc:Choice>
    <mc:Fallback>
      <p:transition spd="slow" advTm="52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Press for Harvey </a:t>
            </a:r>
            <a:r>
              <a:rPr lang="en-US" dirty="0" err="1" smtClean="0"/>
              <a:t>Mudd</a:t>
            </a:r>
            <a:r>
              <a:rPr lang="en-US" dirty="0" smtClean="0"/>
              <a:t> College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i="1" dirty="0">
                <a:hlinkClick r:id="rId4"/>
              </a:rPr>
              <a:t>Flipped classroom signifies progressive shift</a:t>
            </a:r>
            <a:r>
              <a:rPr lang="en-US" i="1" dirty="0"/>
              <a:t>, Erin Rode, Daily Trojan, December 3, 2014</a:t>
            </a:r>
            <a:endParaRPr lang="en-US" dirty="0"/>
          </a:p>
          <a:p>
            <a:r>
              <a:rPr lang="en-US" i="1" dirty="0">
                <a:hlinkClick r:id="rId5"/>
              </a:rPr>
              <a:t>Harvey </a:t>
            </a:r>
            <a:r>
              <a:rPr lang="en-US" i="1" dirty="0" err="1">
                <a:hlinkClick r:id="rId5"/>
              </a:rPr>
              <a:t>Mudd</a:t>
            </a:r>
            <a:r>
              <a:rPr lang="en-US" i="1" dirty="0">
                <a:hlinkClick r:id="rId5"/>
              </a:rPr>
              <a:t> among colleges experimenting with ‘flipped’ classes</a:t>
            </a:r>
            <a:r>
              <a:rPr lang="en-US" i="1" dirty="0"/>
              <a:t>, Jason Song, Los Angeles Times, November 16, 2014</a:t>
            </a:r>
            <a:endParaRPr lang="en-US" dirty="0"/>
          </a:p>
          <a:p>
            <a:r>
              <a:rPr lang="en-US" i="1" dirty="0">
                <a:hlinkClick r:id="rId6"/>
              </a:rPr>
              <a:t>Taking a Page From Humanities, College Engineering Gets Flipped</a:t>
            </a:r>
            <a:r>
              <a:rPr lang="en-US" i="1" dirty="0"/>
              <a:t>, Allie Bidwell, U. S. News and World Report, August 5, 2014</a:t>
            </a:r>
            <a:endParaRPr lang="en-US" dirty="0"/>
          </a:p>
          <a:p>
            <a:r>
              <a:rPr lang="en-US" i="1" dirty="0">
                <a:hlinkClick r:id="rId7" tooltip="Harvey Mudd Professors to Study “Flipped” Classroom Model"/>
              </a:rPr>
              <a:t>Harvey </a:t>
            </a:r>
            <a:r>
              <a:rPr lang="en-US" i="1" dirty="0" err="1">
                <a:hlinkClick r:id="rId7" tooltip="Harvey Mudd Professors to Study “Flipped” Classroom Model"/>
              </a:rPr>
              <a:t>Mudd</a:t>
            </a:r>
            <a:r>
              <a:rPr lang="en-US" i="1" dirty="0">
                <a:hlinkClick r:id="rId7" tooltip="Harvey Mudd Professors to Study “Flipped” Classroom Model"/>
              </a:rPr>
              <a:t> Professors to Study “Flipped” Classroom Model,</a:t>
            </a:r>
            <a:r>
              <a:rPr lang="en-US" i="1" dirty="0"/>
              <a:t> Harvey </a:t>
            </a:r>
            <a:r>
              <a:rPr lang="en-US" i="1" dirty="0" err="1"/>
              <a:t>Mudd</a:t>
            </a:r>
            <a:r>
              <a:rPr lang="en-US" i="1" dirty="0"/>
              <a:t> College, September 16, 2013</a:t>
            </a:r>
            <a:endParaRPr lang="en-US" dirty="0"/>
          </a:p>
          <a:p>
            <a:r>
              <a:rPr lang="en-US" i="1" dirty="0">
                <a:hlinkClick r:id="rId8"/>
              </a:rPr>
              <a:t>Still in favor of the </a:t>
            </a:r>
            <a:r>
              <a:rPr lang="en-US" i="1" dirty="0" err="1">
                <a:hlinkClick r:id="rId8"/>
              </a:rPr>
              <a:t>Flip</a:t>
            </a:r>
            <a:r>
              <a:rPr lang="en-US" i="1" dirty="0" err="1"/>
              <a:t>,Carl</a:t>
            </a:r>
            <a:r>
              <a:rPr lang="en-US" i="1" dirty="0"/>
              <a:t> </a:t>
            </a:r>
            <a:r>
              <a:rPr lang="en-US" i="1" dirty="0" err="1"/>
              <a:t>Straumsheim</a:t>
            </a:r>
            <a:r>
              <a:rPr lang="en-US" i="1" dirty="0"/>
              <a:t>, Inside </a:t>
            </a:r>
            <a:r>
              <a:rPr lang="en-US" i="1" dirty="0" err="1"/>
              <a:t>HigherEd</a:t>
            </a:r>
            <a:r>
              <a:rPr lang="en-US" i="1" dirty="0"/>
              <a:t>, October 13, 2013</a:t>
            </a:r>
            <a:endParaRPr lang="en-US" dirty="0"/>
          </a:p>
          <a:p>
            <a:r>
              <a:rPr lang="en-US" i="1" dirty="0">
                <a:hlinkClick r:id="rId9"/>
              </a:rPr>
              <a:t>A Response to USA Today Article on Flipped Classroom Research</a:t>
            </a:r>
            <a:r>
              <a:rPr lang="en-US" i="1" dirty="0"/>
              <a:t>, Phil Hill, e-Literate, October 22, 2013</a:t>
            </a:r>
            <a:endParaRPr lang="en-US" dirty="0"/>
          </a:p>
          <a:p>
            <a:r>
              <a:rPr lang="en-US" i="1" dirty="0"/>
              <a:t>“</a:t>
            </a:r>
            <a:r>
              <a:rPr lang="en-US" i="1" dirty="0" err="1">
                <a:hlinkClick r:id="rId10"/>
              </a:rPr>
              <a:t>QuickWire</a:t>
            </a:r>
            <a:r>
              <a:rPr lang="en-US" i="1" dirty="0">
                <a:hlinkClick r:id="rId10"/>
              </a:rPr>
              <a:t>: ‘Flipping’ Classrooms May Not Make Much Difference</a:t>
            </a:r>
            <a:r>
              <a:rPr lang="en-US" i="1" dirty="0"/>
              <a:t>” Hannah Winston, The Chronicle of Higher Education, October 22, 2013</a:t>
            </a:r>
            <a:endParaRPr lang="en-US" dirty="0"/>
          </a:p>
          <a:p>
            <a:r>
              <a:rPr lang="en-US" i="1" dirty="0">
                <a:hlinkClick r:id="rId11"/>
              </a:rPr>
              <a:t>Recording a lecture does not equal flipping a classroom</a:t>
            </a:r>
            <a:r>
              <a:rPr lang="en-US" i="1" dirty="0"/>
              <a:t>, </a:t>
            </a:r>
            <a:r>
              <a:rPr lang="en-US" i="1" dirty="0" err="1"/>
              <a:t>WordSpring</a:t>
            </a:r>
            <a:r>
              <a:rPr lang="en-US" i="1" dirty="0"/>
              <a:t>, October 22, 2013</a:t>
            </a:r>
            <a:endParaRPr lang="en-US" dirty="0"/>
          </a:p>
          <a:p>
            <a:r>
              <a:rPr lang="en-US" i="1" dirty="0">
                <a:hlinkClick r:id="rId12"/>
              </a:rPr>
              <a:t>A LITTLE FLIP FLAP</a:t>
            </a:r>
            <a:r>
              <a:rPr lang="en-US" i="1" dirty="0"/>
              <a:t>, Peter Goodman, Hofstra AAUP, October 26th, 2013.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19600" cy="4525963"/>
          </a:xfrm>
        </p:spPr>
        <p:txBody>
          <a:bodyPr>
            <a:normAutofit fontScale="47500" lnSpcReduction="20000"/>
          </a:bodyPr>
          <a:lstStyle/>
          <a:p>
            <a:r>
              <a:rPr lang="en-US" i="1" dirty="0">
                <a:hlinkClick r:id="rId13"/>
              </a:rPr>
              <a:t>Flipped classroom courses create same results as traditional classes</a:t>
            </a:r>
            <a:r>
              <a:rPr lang="en-US" i="1" dirty="0"/>
              <a:t>, Colleen Fell, Daily Nebraskan, October 30th, 2013</a:t>
            </a:r>
            <a:endParaRPr lang="en-US" dirty="0"/>
          </a:p>
          <a:p>
            <a:r>
              <a:rPr lang="en-US" i="1" dirty="0">
                <a:hlinkClick r:id="rId14" tooltip="Still in Favor of the Flip"/>
              </a:rPr>
              <a:t>Still in Favor of the Flip,</a:t>
            </a:r>
            <a:r>
              <a:rPr lang="en-US" i="1" dirty="0"/>
              <a:t>  Carl </a:t>
            </a:r>
            <a:r>
              <a:rPr lang="en-US" i="1" dirty="0" err="1"/>
              <a:t>Straumsheim</a:t>
            </a:r>
            <a:r>
              <a:rPr lang="en-US" i="1" dirty="0"/>
              <a:t>, Inside Higher Ed, October 30, 2013</a:t>
            </a:r>
            <a:endParaRPr lang="en-US" dirty="0"/>
          </a:p>
          <a:p>
            <a:r>
              <a:rPr lang="en-US" i="1" dirty="0">
                <a:hlinkClick r:id="rId15"/>
              </a:rPr>
              <a:t>New Study from Harvey </a:t>
            </a:r>
            <a:r>
              <a:rPr lang="en-US" i="1" dirty="0" err="1">
                <a:hlinkClick r:id="rId15"/>
              </a:rPr>
              <a:t>Mudd</a:t>
            </a:r>
            <a:r>
              <a:rPr lang="en-US" i="1" dirty="0">
                <a:hlinkClick r:id="rId15"/>
              </a:rPr>
              <a:t> Calls Out Flipped Classroom Ineffectiveness</a:t>
            </a:r>
            <a:r>
              <a:rPr lang="en-US" i="1" dirty="0"/>
              <a:t>, </a:t>
            </a:r>
            <a:r>
              <a:rPr lang="en-US" i="1" dirty="0" err="1"/>
              <a:t>edSurge</a:t>
            </a:r>
            <a:r>
              <a:rPr lang="en-US" i="1" dirty="0"/>
              <a:t>, November 2, 2013</a:t>
            </a:r>
            <a:endParaRPr lang="en-US" dirty="0"/>
          </a:p>
          <a:p>
            <a:r>
              <a:rPr lang="en-US" i="1" dirty="0">
                <a:hlinkClick r:id="rId16"/>
              </a:rPr>
              <a:t>Flipping the Classroom Facilitate Active Learning Methods</a:t>
            </a:r>
            <a:r>
              <a:rPr lang="en-US" i="1" dirty="0"/>
              <a:t> – Experiential, Project Based, Problem Based, Inquiry Based, Constructivism, Etc., Kelly Walsh, </a:t>
            </a:r>
            <a:r>
              <a:rPr lang="en-US" i="1" dirty="0" err="1"/>
              <a:t>EmergingEdTech</a:t>
            </a:r>
            <a:r>
              <a:rPr lang="en-US" i="1" dirty="0"/>
              <a:t>, November 3, 2013</a:t>
            </a:r>
            <a:endParaRPr lang="en-US" dirty="0"/>
          </a:p>
          <a:p>
            <a:r>
              <a:rPr lang="en-US" i="1" dirty="0">
                <a:hlinkClick r:id="rId17"/>
              </a:rPr>
              <a:t>From Flipped Classrooms to Flipping with Peer Instruction</a:t>
            </a:r>
            <a:r>
              <a:rPr lang="en-US" i="1" dirty="0"/>
              <a:t>, Julie Schell, Turn to Your Neighbor, November 4, 2013</a:t>
            </a:r>
            <a:endParaRPr lang="en-US" dirty="0"/>
          </a:p>
          <a:p>
            <a:r>
              <a:rPr lang="en-US" i="1" dirty="0">
                <a:hlinkClick r:id="rId18"/>
              </a:rPr>
              <a:t>Is the Flipped Classroom a Flop?, </a:t>
            </a:r>
            <a:r>
              <a:rPr lang="en-US" i="1" dirty="0"/>
              <a:t>J Cohen, World Education.net, November 8, 2013</a:t>
            </a:r>
            <a:endParaRPr lang="en-US" dirty="0"/>
          </a:p>
          <a:p>
            <a:r>
              <a:rPr lang="en-US" i="1" dirty="0">
                <a:hlinkClick r:id="rId19"/>
              </a:rPr>
              <a:t>The “Flipped Classroom” and its implications for Maritime Training</a:t>
            </a:r>
            <a:r>
              <a:rPr lang="en-US" i="1" dirty="0"/>
              <a:t>, Murray Goldberg, Maritime Professional, November 11, 2013</a:t>
            </a:r>
            <a:endParaRPr lang="en-US" dirty="0"/>
          </a:p>
          <a:p>
            <a:r>
              <a:rPr lang="en-US" i="1" dirty="0">
                <a:hlinkClick r:id="rId20"/>
              </a:rPr>
              <a:t>Why Flipping Classrooms Might Not Make Much Difference</a:t>
            </a:r>
            <a:r>
              <a:rPr lang="en-US" i="1" dirty="0"/>
              <a:t>, Computing Education Blog, November 13, 2013</a:t>
            </a:r>
            <a:endParaRPr lang="en-US" dirty="0"/>
          </a:p>
          <a:p>
            <a:r>
              <a:rPr lang="en-US" i="1" dirty="0">
                <a:hlinkClick r:id="rId21"/>
              </a:rPr>
              <a:t>The Flipped Classroom: Darling or Dud?</a:t>
            </a:r>
            <a:r>
              <a:rPr lang="en-US" i="1" dirty="0"/>
              <a:t>, </a:t>
            </a:r>
            <a:r>
              <a:rPr lang="en-US" i="1" dirty="0" err="1"/>
              <a:t>Evy</a:t>
            </a:r>
            <a:r>
              <a:rPr lang="en-US" i="1" dirty="0"/>
              <a:t> Schwartz, IBM Training Blog, November, 27, 2013. | 2013-11-27</a:t>
            </a:r>
            <a:endParaRPr lang="en-US" dirty="0"/>
          </a:p>
          <a:p>
            <a:r>
              <a:rPr lang="en-US" i="1" dirty="0">
                <a:hlinkClick r:id="rId22"/>
              </a:rPr>
              <a:t>‘Flipped Classrooms’ may not have any impact on learning</a:t>
            </a:r>
            <a:r>
              <a:rPr lang="en-US" i="1" dirty="0"/>
              <a:t>, Emily </a:t>
            </a:r>
            <a:r>
              <a:rPr lang="en-US" i="1" dirty="0" err="1" smtClean="0"/>
              <a:t>Atte</a:t>
            </a:r>
            <a:r>
              <a:rPr lang="en-US" i="1" dirty="0" err="1"/>
              <a:t>berry</a:t>
            </a:r>
            <a:r>
              <a:rPr lang="en-US" i="1" dirty="0"/>
              <a:t>, </a:t>
            </a:r>
            <a:r>
              <a:rPr lang="en-US" i="1" dirty="0" err="1"/>
              <a:t>USAToday</a:t>
            </a:r>
            <a:r>
              <a:rPr lang="en-US" i="1" dirty="0"/>
              <a:t>, December 5, 2013</a:t>
            </a:r>
            <a:endParaRPr lang="en-US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30"/>
    </mc:Choice>
    <mc:Fallback>
      <p:transition spd="slow" advTm="10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Press for Harvey </a:t>
            </a:r>
            <a:r>
              <a:rPr lang="en-US" dirty="0" err="1" smtClean="0"/>
              <a:t>Mudd</a:t>
            </a:r>
            <a:r>
              <a:rPr lang="en-US" dirty="0" smtClean="0"/>
              <a:t> College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i="1" dirty="0">
                <a:hlinkClick r:id="rId4"/>
              </a:rPr>
              <a:t>Is Flipped Education Worth Flipping For?, </a:t>
            </a:r>
            <a:r>
              <a:rPr lang="en-US" i="1" dirty="0"/>
              <a:t>Nancy </a:t>
            </a:r>
            <a:r>
              <a:rPr lang="en-US" i="1" dirty="0" err="1"/>
              <a:t>Caramanico</a:t>
            </a:r>
            <a:r>
              <a:rPr lang="en-US" i="1" dirty="0"/>
              <a:t>, K-12 Blueprint, December 29, 2013</a:t>
            </a:r>
            <a:endParaRPr lang="en-US" dirty="0"/>
          </a:p>
          <a:p>
            <a:r>
              <a:rPr lang="en-US" i="1" dirty="0">
                <a:hlinkClick r:id="rId5"/>
              </a:rPr>
              <a:t>Flipped Classroom Method Wins Attention as One of the World’s Most Innovative Teaching Methods</a:t>
            </a:r>
            <a:r>
              <a:rPr lang="en-US" i="1" dirty="0"/>
              <a:t>, </a:t>
            </a:r>
            <a:r>
              <a:rPr lang="en-US" i="1" dirty="0" err="1"/>
              <a:t>Plante</a:t>
            </a:r>
            <a:r>
              <a:rPr lang="en-US" i="1" dirty="0"/>
              <a:t> Moran, January 17, 2014</a:t>
            </a:r>
            <a:endParaRPr lang="en-US" dirty="0"/>
          </a:p>
          <a:p>
            <a:r>
              <a:rPr lang="en-US" i="1" dirty="0">
                <a:hlinkClick r:id="rId6"/>
              </a:rPr>
              <a:t>Assessing the Flipped Classroom’s Impact on Learning</a:t>
            </a:r>
            <a:r>
              <a:rPr lang="en-US" i="1" dirty="0"/>
              <a:t>, David </a:t>
            </a:r>
            <a:r>
              <a:rPr lang="en-US" i="1" dirty="0" err="1"/>
              <a:t>Rath</a:t>
            </a:r>
            <a:r>
              <a:rPr lang="en-US" i="1" dirty="0"/>
              <a:t>, Campus Technology, January 22, 2014.</a:t>
            </a:r>
            <a:endParaRPr lang="en-US" dirty="0"/>
          </a:p>
          <a:p>
            <a:r>
              <a:rPr lang="en-US" i="1" dirty="0">
                <a:hlinkClick r:id="rId7"/>
              </a:rPr>
              <a:t>At Ed-Tech Conference, Midwestern Educators Will Explore The Flip</a:t>
            </a:r>
            <a:r>
              <a:rPr lang="en-US" i="1" dirty="0"/>
              <a:t>, Tim Lloyd, St. Louis Public Radio, February 9, 2014</a:t>
            </a:r>
            <a:endParaRPr lang="en-US" dirty="0"/>
          </a:p>
          <a:p>
            <a:r>
              <a:rPr lang="en-US" i="1" dirty="0">
                <a:hlinkClick r:id="rId8" tooltip="The Flipped Classroom"/>
              </a:rPr>
              <a:t>The Flipped Classroom. A disruptive revolution in pedagogy, or yet another educational fad?,</a:t>
            </a:r>
            <a:r>
              <a:rPr lang="en-US" i="1" dirty="0"/>
              <a:t> Rebecca Schuman, Slate, February 19, 2014</a:t>
            </a:r>
            <a:endParaRPr lang="en-US" dirty="0"/>
          </a:p>
          <a:p>
            <a:r>
              <a:rPr lang="en-US" i="1" dirty="0">
                <a:hlinkClick r:id="rId9"/>
              </a:rPr>
              <a:t>Does the Flipped Classroom Improve Student Performance?, </a:t>
            </a:r>
            <a:r>
              <a:rPr lang="en-US" i="1" dirty="0"/>
              <a:t>Randy </a:t>
            </a:r>
            <a:r>
              <a:rPr lang="en-US" i="1" dirty="0" err="1"/>
              <a:t>Matusky</a:t>
            </a:r>
            <a:r>
              <a:rPr lang="en-US" i="1" dirty="0"/>
              <a:t>, Diary of a Learner, March 11, 2014</a:t>
            </a:r>
            <a:endParaRPr lang="en-US" dirty="0"/>
          </a:p>
          <a:p>
            <a:r>
              <a:rPr lang="en-US" i="1" dirty="0">
                <a:hlinkClick r:id="rId10"/>
              </a:rPr>
              <a:t>Can Flipped Classrooms Help Students Learn?  We are trying to find out</a:t>
            </a:r>
            <a:r>
              <a:rPr lang="en-US" i="1" dirty="0"/>
              <a:t>, Nancy </a:t>
            </a:r>
            <a:r>
              <a:rPr lang="en-US" i="1" dirty="0" err="1"/>
              <a:t>Lape</a:t>
            </a:r>
            <a:r>
              <a:rPr lang="en-US" i="1" dirty="0"/>
              <a:t>, Rachel Levy, and Darryl Yong, Slate Magazine, April 25, 2014.</a:t>
            </a:r>
            <a:endParaRPr lang="en-US" dirty="0"/>
          </a:p>
          <a:p>
            <a:r>
              <a:rPr lang="en-US" i="1" dirty="0">
                <a:hlinkClick r:id="rId11"/>
              </a:rPr>
              <a:t>Flipped learning skepticism: Is flipped learning just self-teaching?, </a:t>
            </a:r>
            <a:r>
              <a:rPr lang="en-US" i="1" dirty="0"/>
              <a:t>Robert Talbert, The Chronicle, April 28, </a:t>
            </a:r>
            <a:r>
              <a:rPr lang="en-US" i="1" dirty="0" smtClean="0"/>
              <a:t>2014</a:t>
            </a:r>
          </a:p>
          <a:p>
            <a:r>
              <a:rPr lang="en-US" i="1" dirty="0">
                <a:hlinkClick r:id="rId12"/>
              </a:rPr>
              <a:t>The fallacy of evaluating “the flipped class.”</a:t>
            </a:r>
            <a:r>
              <a:rPr lang="en-US" i="1" dirty="0"/>
              <a:t> Jung’s Biology Blog</a:t>
            </a:r>
            <a:r>
              <a:rPr lang="en-US" dirty="0"/>
              <a:t>, April 28, 2014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i="1" dirty="0" smtClean="0">
                <a:hlinkClick r:id="rId13" tooltip="Flipped Classrooms: Just a Fad? "/>
              </a:rPr>
              <a:t>Flipped Classrooms: Just a Fad?</a:t>
            </a:r>
            <a:r>
              <a:rPr lang="en-US" i="1" dirty="0" smtClean="0"/>
              <a:t>, Rebecca Bridges, The Know How of Writing Online, July 21, 2014</a:t>
            </a:r>
            <a:endParaRPr lang="en-US" dirty="0" smtClean="0"/>
          </a:p>
          <a:p>
            <a:r>
              <a:rPr lang="en-US" i="1" dirty="0" smtClean="0">
                <a:hlinkClick r:id="rId14"/>
              </a:rPr>
              <a:t>The </a:t>
            </a:r>
            <a:r>
              <a:rPr lang="en-US" i="1" dirty="0">
                <a:hlinkClick r:id="rId14"/>
              </a:rPr>
              <a:t>Flipped Classroom May Help Weaker STEM Students</a:t>
            </a:r>
            <a:r>
              <a:rPr lang="en-US" i="1" dirty="0"/>
              <a:t>, Allie Bidwell, U. S. News and World Report, August 5, 2014.</a:t>
            </a:r>
            <a:endParaRPr lang="en-US" dirty="0"/>
          </a:p>
          <a:p>
            <a:r>
              <a:rPr lang="en-US" i="1" dirty="0">
                <a:hlinkClick r:id="rId15"/>
              </a:rPr>
              <a:t>Up for Debate: Should Schools Implement the ‘Flipped Teaching’ Method</a:t>
            </a:r>
            <a:r>
              <a:rPr lang="en-US" i="1" dirty="0"/>
              <a:t>?, Neil Gupta, Cogito, August, 4, 2014.</a:t>
            </a:r>
            <a:endParaRPr lang="en-US" dirty="0"/>
          </a:p>
          <a:p>
            <a:r>
              <a:rPr lang="en-US" i="1" dirty="0">
                <a:hlinkClick r:id="rId16" tooltip="Flipping the classroom: Physics Prof. Tim Good uses technology to engage students with classwork"/>
              </a:rPr>
              <a:t>Flipping the classroom: Physics Prof. Tim Good uses technology to engage students with classwork</a:t>
            </a:r>
            <a:r>
              <a:rPr lang="en-US" i="1" dirty="0"/>
              <a:t>, News at Gettysburg, August 11, 2014</a:t>
            </a:r>
            <a:endParaRPr lang="en-US" dirty="0"/>
          </a:p>
          <a:p>
            <a:r>
              <a:rPr lang="en-US" i="1" dirty="0">
                <a:hlinkClick r:id="rId15"/>
              </a:rPr>
              <a:t>Up for Debate: Should Schools Implement the ‘Flipped Teaching’ Method?, </a:t>
            </a:r>
            <a:r>
              <a:rPr lang="en-US" i="1" dirty="0"/>
              <a:t>Neil Gupta, Cogito, August 4, 2014</a:t>
            </a:r>
            <a:endParaRPr lang="en-US" dirty="0"/>
          </a:p>
          <a:p>
            <a:r>
              <a:rPr lang="en-US" i="1" dirty="0">
                <a:hlinkClick r:id="rId17"/>
              </a:rPr>
              <a:t>Flipped Learning Can Flip Results in High Education</a:t>
            </a:r>
            <a:r>
              <a:rPr lang="en-US" i="1" dirty="0"/>
              <a:t>, Adrian Thompson, Pearson, August 26, 2014</a:t>
            </a:r>
            <a:endParaRPr lang="en-US" dirty="0"/>
          </a:p>
          <a:p>
            <a:r>
              <a:rPr lang="en-US" i="1" dirty="0">
                <a:hlinkClick r:id="rId18"/>
              </a:rPr>
              <a:t>UFIT offers seminar to show faculty how to flip teaching classroom method</a:t>
            </a:r>
            <a:r>
              <a:rPr lang="en-US" i="1" dirty="0"/>
              <a:t>, Damaris </a:t>
            </a:r>
            <a:r>
              <a:rPr lang="en-US" i="1" dirty="0" err="1"/>
              <a:t>Lopex</a:t>
            </a:r>
            <a:r>
              <a:rPr lang="en-US" i="1" dirty="0"/>
              <a:t>, Alligator, September 24, 2014</a:t>
            </a:r>
            <a:endParaRPr lang="en-US" dirty="0"/>
          </a:p>
          <a:p>
            <a:r>
              <a:rPr lang="en-US" i="1" dirty="0">
                <a:hlinkClick r:id="rId19"/>
              </a:rPr>
              <a:t>Villanova: Improved student performance in ‘flipped’ classes</a:t>
            </a:r>
            <a:r>
              <a:rPr lang="en-US" i="1" dirty="0"/>
              <a:t>, Susan Snyder ,Philadelphia Inquirer, September 28, 2014</a:t>
            </a:r>
            <a:endParaRPr lang="en-US" dirty="0"/>
          </a:p>
          <a:p>
            <a:r>
              <a:rPr lang="en-US" i="1" dirty="0">
                <a:hlinkClick r:id="rId20"/>
              </a:rPr>
              <a:t>HMC Flipped Classroom Study Shows No Difference</a:t>
            </a:r>
            <a:r>
              <a:rPr lang="en-US" i="1" dirty="0"/>
              <a:t>, Han </a:t>
            </a:r>
            <a:r>
              <a:rPr lang="en-US" i="1" dirty="0" err="1"/>
              <a:t>Jia</a:t>
            </a:r>
            <a:r>
              <a:rPr lang="en-US" i="1" dirty="0"/>
              <a:t>, The Student Life, Oct 3, 2014</a:t>
            </a:r>
            <a:endParaRPr lang="en-US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96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88"/>
    </mc:Choice>
    <mc:Fallback>
      <p:transition spd="slow" advTm="21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434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Create a study of flipped classrooms that has a representative sample size. </a:t>
            </a:r>
          </a:p>
          <a:p>
            <a:pPr lvl="1"/>
            <a:r>
              <a:rPr lang="en-US" dirty="0" smtClean="0"/>
              <a:t>The Law of Large Numbers</a:t>
            </a:r>
          </a:p>
          <a:p>
            <a:pPr lvl="1"/>
            <a:r>
              <a:rPr lang="en-US" dirty="0"/>
              <a:t>Instead of six faculty members a study that never ends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76400"/>
            <a:ext cx="4038600" cy="263644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1924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191"/>
    </mc:Choice>
    <mc:Fallback>
      <p:transition spd="slow" advTm="77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Flipped Study Team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/>
              <a:t>Prof. Carla Best-</a:t>
            </a:r>
            <a:r>
              <a:rPr lang="en-US" dirty="0" err="1"/>
              <a:t>Otubu</a:t>
            </a:r>
            <a:r>
              <a:rPr lang="en-US" dirty="0"/>
              <a:t>, Assistant Professor of Nursing, Takoma Park/Silver Spring</a:t>
            </a:r>
          </a:p>
          <a:p>
            <a:pPr lvl="0"/>
            <a:r>
              <a:rPr lang="en-US" dirty="0"/>
              <a:t>Prof. Matthew </a:t>
            </a:r>
            <a:r>
              <a:rPr lang="en-US" dirty="0" err="1"/>
              <a:t>Ratz</a:t>
            </a:r>
            <a:r>
              <a:rPr lang="en-US" dirty="0"/>
              <a:t>, Adjunct Professor of English, Rockville</a:t>
            </a:r>
          </a:p>
          <a:p>
            <a:pPr lvl="0"/>
            <a:r>
              <a:rPr lang="en-US" dirty="0"/>
              <a:t>Prof. Jennifer </a:t>
            </a:r>
            <a:r>
              <a:rPr lang="en-US" dirty="0" err="1"/>
              <a:t>Capparella</a:t>
            </a:r>
            <a:r>
              <a:rPr lang="en-US" dirty="0"/>
              <a:t>, Assistant Professor Biological Sciences, Germantown</a:t>
            </a:r>
          </a:p>
          <a:p>
            <a:pPr lvl="0"/>
            <a:r>
              <a:rPr lang="en-US" dirty="0"/>
              <a:t>Dr. Jason Lee, Associate Professor, Mathematics, Rockville</a:t>
            </a:r>
          </a:p>
          <a:p>
            <a:pPr lvl="0"/>
            <a:r>
              <a:rPr lang="en-US" dirty="0"/>
              <a:t>Dr. Mary E. Hopkins, Professor, Mathematics, Rockville</a:t>
            </a:r>
          </a:p>
          <a:p>
            <a:pPr lvl="0"/>
            <a:r>
              <a:rPr lang="en-US" dirty="0"/>
              <a:t>Prof. </a:t>
            </a:r>
            <a:r>
              <a:rPr lang="en-US" dirty="0" err="1"/>
              <a:t>Tendai</a:t>
            </a:r>
            <a:r>
              <a:rPr lang="en-US" dirty="0"/>
              <a:t> Johnson, Professor of Art, Rockville</a:t>
            </a:r>
          </a:p>
          <a:p>
            <a:pPr lvl="0"/>
            <a:r>
              <a:rPr lang="en-US" dirty="0"/>
              <a:t>Dr. Agnes </a:t>
            </a:r>
            <a:r>
              <a:rPr lang="en-US" dirty="0" err="1"/>
              <a:t>Conaty</a:t>
            </a:r>
            <a:r>
              <a:rPr lang="en-US" dirty="0"/>
              <a:t>, Adjunct Professor of Mathematics, Rockville</a:t>
            </a:r>
          </a:p>
          <a:p>
            <a:pPr lvl="0"/>
            <a:r>
              <a:rPr lang="en-US" dirty="0"/>
              <a:t>Dr. Leah Allen, Associate Professor of Biology, Rockville Campus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/>
              <a:t>Dr. Timothy McWhirter, Professor of Philosophy, Rockville Campus</a:t>
            </a:r>
          </a:p>
          <a:p>
            <a:pPr lvl="0"/>
            <a:r>
              <a:rPr lang="en-US" dirty="0"/>
              <a:t>Prof. Judith Stone, Professor of Art, Rockville Campus</a:t>
            </a:r>
          </a:p>
          <a:p>
            <a:pPr lvl="0"/>
            <a:r>
              <a:rPr lang="en-US" dirty="0"/>
              <a:t>Dr. Joanne </a:t>
            </a:r>
            <a:r>
              <a:rPr lang="en-US" dirty="0" err="1"/>
              <a:t>Bagshaw</a:t>
            </a:r>
            <a:r>
              <a:rPr lang="en-US" dirty="0"/>
              <a:t>, Professor of Psychology, Germantown</a:t>
            </a:r>
          </a:p>
          <a:p>
            <a:pPr lvl="0"/>
            <a:r>
              <a:rPr lang="en-US" dirty="0"/>
              <a:t>Dr. Amanda </a:t>
            </a:r>
            <a:r>
              <a:rPr lang="en-US" dirty="0" err="1"/>
              <a:t>Truett</a:t>
            </a:r>
            <a:r>
              <a:rPr lang="en-US" dirty="0"/>
              <a:t>, Professor of Environmental Science, Takoma Park/Silver Spring</a:t>
            </a:r>
          </a:p>
          <a:p>
            <a:pPr lvl="0"/>
            <a:r>
              <a:rPr lang="en-US" dirty="0"/>
              <a:t>Prof. Cristina Daley,</a:t>
            </a:r>
            <a:r>
              <a:rPr lang="en-US" b="1" i="1" dirty="0"/>
              <a:t> </a:t>
            </a:r>
            <a:r>
              <a:rPr lang="en-US" dirty="0"/>
              <a:t>Professor of Spanish, Rockville</a:t>
            </a:r>
          </a:p>
          <a:p>
            <a:pPr lvl="0"/>
            <a:r>
              <a:rPr lang="en-US" dirty="0"/>
              <a:t>Prof. </a:t>
            </a:r>
            <a:r>
              <a:rPr lang="en-US" dirty="0" err="1"/>
              <a:t>Anestine</a:t>
            </a:r>
            <a:r>
              <a:rPr lang="en-US" dirty="0"/>
              <a:t> </a:t>
            </a:r>
            <a:r>
              <a:rPr lang="en-US" dirty="0" err="1"/>
              <a:t>Theophile-LaFond</a:t>
            </a:r>
            <a:r>
              <a:rPr lang="en-US" dirty="0"/>
              <a:t>, Communication Studies, Rockville</a:t>
            </a:r>
          </a:p>
          <a:p>
            <a:pPr lvl="0"/>
            <a:r>
              <a:rPr lang="en-US" dirty="0"/>
              <a:t>Dr. </a:t>
            </a:r>
            <a:r>
              <a:rPr lang="en-US" dirty="0" err="1"/>
              <a:t>Hossein</a:t>
            </a:r>
            <a:r>
              <a:rPr lang="en-US" dirty="0"/>
              <a:t> S. </a:t>
            </a:r>
            <a:r>
              <a:rPr lang="en-US" dirty="0" err="1"/>
              <a:t>Seifzadeh</a:t>
            </a:r>
            <a:r>
              <a:rPr lang="en-US" dirty="0"/>
              <a:t>, Adjunct Professor of Politics, Rockville</a:t>
            </a:r>
          </a:p>
          <a:p>
            <a:pPr lvl="0"/>
            <a:r>
              <a:rPr lang="en-US" dirty="0"/>
              <a:t>Dr. Monica Zhang, Adjunct Professor of Chinese, Rockville </a:t>
            </a:r>
            <a:r>
              <a:rPr lang="en-US" dirty="0" smtClean="0"/>
              <a:t>Campus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3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19"/>
    </mc:Choice>
    <mc:Fallback>
      <p:transition spd="slow" advTm="175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Flipped Study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8768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/>
              <a:t>Dr. Rita </a:t>
            </a:r>
            <a:r>
              <a:rPr lang="en-US" dirty="0" err="1"/>
              <a:t>Kranidis</a:t>
            </a:r>
            <a:r>
              <a:rPr lang="en-US" dirty="0"/>
              <a:t>,  Professor of Humanities, Takoma Park/Silver Spring</a:t>
            </a:r>
          </a:p>
          <a:p>
            <a:pPr lvl="0"/>
            <a:r>
              <a:rPr lang="en-US" dirty="0"/>
              <a:t>Dr. Maria-Elvira Luna-</a:t>
            </a:r>
            <a:r>
              <a:rPr lang="en-US" dirty="0" err="1"/>
              <a:t>Escudero</a:t>
            </a:r>
            <a:r>
              <a:rPr lang="en-US" dirty="0"/>
              <a:t>-</a:t>
            </a:r>
            <a:r>
              <a:rPr lang="en-US" dirty="0" err="1"/>
              <a:t>Alie</a:t>
            </a:r>
            <a:r>
              <a:rPr lang="en-US" dirty="0"/>
              <a:t>, Professor of French and Spanish, Takoma Park</a:t>
            </a:r>
          </a:p>
          <a:p>
            <a:pPr lvl="0"/>
            <a:r>
              <a:rPr lang="en-US" dirty="0"/>
              <a:t>Prof. Carla Isabel Naranjo, Associate Professor of Spanish, Germantown</a:t>
            </a:r>
          </a:p>
          <a:p>
            <a:pPr lvl="0"/>
            <a:r>
              <a:rPr lang="en-US" dirty="0"/>
              <a:t>Prof. Pauline Laster, Associate Professor of Sign Language, Rockville</a:t>
            </a:r>
          </a:p>
          <a:p>
            <a:pPr lvl="0"/>
            <a:r>
              <a:rPr lang="en-US" dirty="0"/>
              <a:t>Dr. Syed A. </a:t>
            </a:r>
            <a:r>
              <a:rPr lang="en-US" dirty="0" err="1"/>
              <a:t>Wasif</a:t>
            </a:r>
            <a:r>
              <a:rPr lang="en-US" dirty="0"/>
              <a:t>, Adjunct Professor of Political Science, TP/SS Campus</a:t>
            </a:r>
          </a:p>
          <a:p>
            <a:pPr lvl="0"/>
            <a:r>
              <a:rPr lang="en-US" dirty="0"/>
              <a:t>Dr. Mary Robinson, Chair, Department of English and Reading, Germantown</a:t>
            </a:r>
          </a:p>
          <a:p>
            <a:pPr lvl="0"/>
            <a:r>
              <a:rPr lang="en-US" dirty="0"/>
              <a:t>Dr. Spencer Cosmos, Adjunct Professor of English, Rockville</a:t>
            </a:r>
          </a:p>
          <a:p>
            <a:pPr lvl="0"/>
            <a:r>
              <a:rPr lang="en-US" dirty="0"/>
              <a:t>Prof. Chris Koch, Professor of Television, </a:t>
            </a:r>
            <a:r>
              <a:rPr lang="en-US" dirty="0" smtClean="0"/>
              <a:t>Rockville</a:t>
            </a:r>
          </a:p>
          <a:p>
            <a:pPr lvl="0"/>
            <a:r>
              <a:rPr lang="en-US" dirty="0" smtClean="0"/>
              <a:t>Dr</a:t>
            </a:r>
            <a:r>
              <a:rPr lang="en-US" dirty="0"/>
              <a:t>. </a:t>
            </a:r>
            <a:r>
              <a:rPr lang="en-US" dirty="0" err="1"/>
              <a:t>Jeanann</a:t>
            </a:r>
            <a:r>
              <a:rPr lang="en-US" dirty="0"/>
              <a:t> Boyce, Professor of Business, TP/SS Campus</a:t>
            </a:r>
          </a:p>
          <a:p>
            <a:pPr lvl="0"/>
            <a:r>
              <a:rPr lang="en-US" dirty="0"/>
              <a:t>Dr. </a:t>
            </a:r>
            <a:r>
              <a:rPr lang="en-US" dirty="0" err="1"/>
              <a:t>Sadi</a:t>
            </a:r>
            <a:r>
              <a:rPr lang="en-US" dirty="0"/>
              <a:t> </a:t>
            </a:r>
            <a:r>
              <a:rPr lang="en-US" dirty="0" err="1"/>
              <a:t>Sahbazian</a:t>
            </a:r>
            <a:r>
              <a:rPr lang="en-US" dirty="0"/>
              <a:t>, </a:t>
            </a:r>
            <a:r>
              <a:rPr lang="en-US" dirty="0" smtClean="0"/>
              <a:t>Professor of AELP, TP/SS </a:t>
            </a:r>
            <a:endParaRPr lang="en-US" dirty="0"/>
          </a:p>
          <a:p>
            <a:pPr lvl="0"/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50292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 smtClean="0"/>
              <a:t>Prof</a:t>
            </a:r>
            <a:r>
              <a:rPr lang="en-US" dirty="0"/>
              <a:t>. Hannah </a:t>
            </a:r>
            <a:r>
              <a:rPr lang="en-US" dirty="0" err="1"/>
              <a:t>Leatherbury</a:t>
            </a:r>
            <a:r>
              <a:rPr lang="en-US" dirty="0"/>
              <a:t>, Adjunct Professor of Yoga, TP/SS Campus</a:t>
            </a:r>
          </a:p>
          <a:p>
            <a:pPr lvl="0"/>
            <a:r>
              <a:rPr lang="en-US" dirty="0"/>
              <a:t>Dr. </a:t>
            </a:r>
            <a:r>
              <a:rPr lang="en-US" dirty="0" err="1"/>
              <a:t>Mohibulla</a:t>
            </a:r>
            <a:r>
              <a:rPr lang="en-US" dirty="0"/>
              <a:t> N. </a:t>
            </a:r>
            <a:r>
              <a:rPr lang="en-US" dirty="0" err="1"/>
              <a:t>Durrani</a:t>
            </a:r>
            <a:r>
              <a:rPr lang="en-US" dirty="0"/>
              <a:t>,  Adjunct Professor of Engineering, Rockville Campus</a:t>
            </a:r>
          </a:p>
          <a:p>
            <a:pPr lvl="0"/>
            <a:r>
              <a:rPr lang="en-US" dirty="0"/>
              <a:t>Dr. Robin Vaughn </a:t>
            </a:r>
            <a:r>
              <a:rPr lang="en-US" dirty="0" err="1"/>
              <a:t>Hirshorn</a:t>
            </a:r>
            <a:r>
              <a:rPr lang="en-US" dirty="0"/>
              <a:t>, Adjunct Professor of Biology, Rockville Campus</a:t>
            </a:r>
          </a:p>
          <a:p>
            <a:pPr lvl="0"/>
            <a:r>
              <a:rPr lang="en-US" dirty="0"/>
              <a:t>Dr. Deborah Taylor,  Adjunct Professor, TPSS Campus</a:t>
            </a:r>
          </a:p>
          <a:p>
            <a:pPr lvl="0"/>
            <a:r>
              <a:rPr lang="en-US" dirty="0"/>
              <a:t>Dr. Virginia Lea Miller, Associate Professor of Chemistry, Rockville Campus</a:t>
            </a:r>
          </a:p>
          <a:p>
            <a:pPr lvl="0"/>
            <a:r>
              <a:rPr lang="en-US" dirty="0"/>
              <a:t>Dr. Michael LeBlanc, Associate Professor of English, TP/SS </a:t>
            </a:r>
            <a:r>
              <a:rPr lang="en-US" dirty="0" err="1" smtClean="0"/>
              <a:t>Campus</a:t>
            </a:r>
            <a:r>
              <a:rPr lang="en-US" dirty="0" err="1"/>
              <a:t>Dr</a:t>
            </a:r>
            <a:r>
              <a:rPr lang="en-US" dirty="0"/>
              <a:t>. </a:t>
            </a:r>
            <a:r>
              <a:rPr lang="en-US" dirty="0" err="1"/>
              <a:t>Abdirisak</a:t>
            </a:r>
            <a:r>
              <a:rPr lang="en-US" dirty="0"/>
              <a:t> Mohamed, Adjunct Professor of Mathematics,  Germantown Campus</a:t>
            </a:r>
          </a:p>
          <a:p>
            <a:pPr lvl="0"/>
            <a:r>
              <a:rPr lang="en-US" dirty="0"/>
              <a:t>Prof. Mary Wall, Adjunct Professor of Mathematics, TP/SS Campus 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283"/>
    </mc:Choice>
    <mc:Fallback>
      <p:transition spd="slow" advTm="43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2. Seek grant funding and corporate sponsorships to fund the study. </a:t>
            </a:r>
          </a:p>
          <a:p>
            <a:pPr lvl="1"/>
            <a:r>
              <a:rPr lang="en-US" dirty="0" smtClean="0"/>
              <a:t>We can be confident it will be covered by the press.</a:t>
            </a:r>
          </a:p>
          <a:p>
            <a:pPr lvl="1"/>
            <a:r>
              <a:rPr lang="en-US" dirty="0" smtClean="0"/>
              <a:t>We can therefore provide unsolicited advertising for all the products we use. </a:t>
            </a:r>
          </a:p>
          <a:p>
            <a:pPr lvl="2"/>
            <a:r>
              <a:rPr lang="en-US" dirty="0" smtClean="0"/>
              <a:t>Lync Room Systems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4038600" cy="26924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9573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499"/>
    </mc:Choice>
    <mc:Fallback>
      <p:transition spd="slow" advTm="118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 Use these resources to address the obstacles to flipping the classroom.</a:t>
            </a:r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76400"/>
            <a:ext cx="3761509" cy="22860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31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62"/>
    </mc:Choice>
    <mc:Fallback>
      <p:transition spd="slow" advTm="17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Obstacles to Flipping</a:t>
            </a:r>
            <a:br>
              <a:rPr lang="en-US" dirty="0" smtClean="0"/>
            </a:br>
            <a:r>
              <a:rPr lang="en-US" sz="2200" dirty="0" smtClean="0"/>
              <a:t>Ryan Craig, </a:t>
            </a:r>
            <a:r>
              <a:rPr lang="en-US" sz="2200" i="1" dirty="0" smtClean="0"/>
              <a:t>Wired</a:t>
            </a:r>
            <a:r>
              <a:rPr lang="en-US" sz="2200" dirty="0" smtClean="0"/>
              <a:t>, October 27, 2014</a:t>
            </a: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" y="1600200"/>
            <a:ext cx="3765177" cy="2286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4419600" cy="4525963"/>
          </a:xfrm>
        </p:spPr>
        <p:txBody>
          <a:bodyPr/>
          <a:lstStyle/>
          <a:p>
            <a:r>
              <a:rPr lang="en-US" dirty="0" smtClean="0"/>
              <a:t>Faculty</a:t>
            </a:r>
          </a:p>
          <a:p>
            <a:pPr lvl="1"/>
            <a:r>
              <a:rPr lang="en-US" dirty="0" smtClean="0"/>
              <a:t>Need reassigned time and support.  </a:t>
            </a:r>
          </a:p>
          <a:p>
            <a:r>
              <a:rPr lang="en-US" dirty="0" smtClean="0"/>
              <a:t>Architecture</a:t>
            </a:r>
          </a:p>
          <a:p>
            <a:pPr lvl="1"/>
            <a:r>
              <a:rPr lang="en-US" dirty="0" smtClean="0"/>
              <a:t>Rooms made for lectures.</a:t>
            </a:r>
          </a:p>
          <a:p>
            <a:r>
              <a:rPr lang="en-US" dirty="0" smtClean="0"/>
              <a:t>Students</a:t>
            </a:r>
          </a:p>
          <a:p>
            <a:pPr lvl="1"/>
            <a:r>
              <a:rPr lang="en-US" dirty="0" smtClean="0"/>
              <a:t>Are accustomed to the lecture model. 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0106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230"/>
    </mc:Choice>
    <mc:Fallback>
      <p:transition spd="slow" advTm="86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Attendance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attendance model based on lecture.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Flipped Classroom</a:t>
            </a:r>
          </a:p>
          <a:p>
            <a:pPr lvl="1"/>
            <a:r>
              <a:rPr lang="en-US" dirty="0" smtClean="0"/>
              <a:t>Opens up the possibility for group activities during contact hours.</a:t>
            </a:r>
          </a:p>
          <a:p>
            <a:pPr lvl="1"/>
            <a:r>
              <a:rPr lang="en-US" dirty="0" smtClean="0"/>
              <a:t>Serial Attendance Model</a:t>
            </a:r>
          </a:p>
          <a:p>
            <a:pPr lvl="2"/>
            <a:r>
              <a:rPr lang="en-US" dirty="0" smtClean="0"/>
              <a:t>Small groups attend class during contact hours. 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76400"/>
            <a:ext cx="4038600" cy="2934083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9069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251"/>
    </mc:Choice>
    <mc:Fallback>
      <p:transition spd="slow" advTm="82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Attendance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23621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Florida International University</a:t>
            </a:r>
          </a:p>
          <a:p>
            <a:pPr lvl="1"/>
            <a:r>
              <a:rPr lang="en-US" dirty="0" smtClean="0"/>
              <a:t>Instructors met </a:t>
            </a:r>
            <a:r>
              <a:rPr lang="en-US" dirty="0"/>
              <a:t>with students in 5 student conferences.</a:t>
            </a:r>
          </a:p>
          <a:p>
            <a:pPr lvl="1"/>
            <a:r>
              <a:rPr lang="en-US" dirty="0" smtClean="0"/>
              <a:t>Writing Program used approach from 1999-2005.</a:t>
            </a:r>
          </a:p>
          <a:p>
            <a:pPr lvl="2"/>
            <a:r>
              <a:rPr lang="en-US" dirty="0" smtClean="0"/>
              <a:t>Improved grades 25%</a:t>
            </a:r>
          </a:p>
          <a:p>
            <a:pPr lvl="2"/>
            <a:r>
              <a:rPr lang="en-US" dirty="0" smtClean="0"/>
              <a:t>Reduced plagiarism</a:t>
            </a:r>
          </a:p>
          <a:p>
            <a:pPr lvl="2"/>
            <a:r>
              <a:rPr lang="en-US" dirty="0" smtClean="0"/>
              <a:t>ESL issues handled more easily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14800"/>
            <a:ext cx="7540569" cy="2345955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2650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600"/>
    </mc:Choice>
    <mc:Fallback>
      <p:transition spd="slow" advTm="71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Overcoming the Obstacles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Faculty: </a:t>
            </a:r>
            <a:br>
              <a:rPr lang="en-US" dirty="0" smtClean="0"/>
            </a:br>
            <a:r>
              <a:rPr lang="en-US" dirty="0" smtClean="0"/>
              <a:t>Time off and Support</a:t>
            </a:r>
          </a:p>
          <a:p>
            <a:pPr lvl="1"/>
            <a:r>
              <a:rPr lang="en-US" dirty="0" smtClean="0"/>
              <a:t>Participants serve as </a:t>
            </a:r>
            <a:br>
              <a:rPr lang="en-US" dirty="0" smtClean="0"/>
            </a:br>
            <a:r>
              <a:rPr lang="en-US" dirty="0" smtClean="0"/>
              <a:t>paid consultants</a:t>
            </a:r>
          </a:p>
          <a:p>
            <a:r>
              <a:rPr lang="en-US" dirty="0" smtClean="0"/>
              <a:t>Architecture: </a:t>
            </a:r>
            <a:br>
              <a:rPr lang="en-US" dirty="0" smtClean="0"/>
            </a:br>
            <a:r>
              <a:rPr lang="en-US" dirty="0" smtClean="0"/>
              <a:t>Faculty offices redesigned</a:t>
            </a:r>
          </a:p>
          <a:p>
            <a:pPr lvl="1"/>
            <a:r>
              <a:rPr lang="en-US" dirty="0" smtClean="0"/>
              <a:t>For Flipped Serial courses</a:t>
            </a:r>
          </a:p>
          <a:p>
            <a:r>
              <a:rPr lang="en-US" dirty="0" smtClean="0"/>
              <a:t>Students: </a:t>
            </a:r>
            <a:br>
              <a:rPr lang="en-US" dirty="0" smtClean="0"/>
            </a:br>
            <a:r>
              <a:rPr lang="en-US" dirty="0" smtClean="0"/>
              <a:t>Lync Room Systems</a:t>
            </a:r>
          </a:p>
          <a:p>
            <a:pPr lvl="1"/>
            <a:r>
              <a:rPr lang="en-US" dirty="0" smtClean="0"/>
              <a:t>82 inch cell phones </a:t>
            </a:r>
            <a:br>
              <a:rPr lang="en-US" dirty="0" smtClean="0"/>
            </a:br>
            <a:r>
              <a:rPr lang="en-US" dirty="0" smtClean="0"/>
              <a:t>on the wall</a:t>
            </a:r>
          </a:p>
          <a:p>
            <a:pPr lvl="2"/>
            <a:r>
              <a:rPr lang="en-US" dirty="0" smtClean="0"/>
              <a:t>Educational Jujutsu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752600"/>
            <a:ext cx="4038600" cy="4127449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4975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389"/>
    </mc:Choice>
    <mc:Fallback>
      <p:transition spd="slow" advTm="123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Perceptive Pixel Screens</a:t>
            </a:r>
            <a:endParaRPr lang="en-US" dirty="0"/>
          </a:p>
        </p:txBody>
      </p:sp>
      <p:pic>
        <p:nvPicPr>
          <p:cNvPr id="4" name="hbS3Z7fYTP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01133" y="1676400"/>
            <a:ext cx="7857068" cy="44196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36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102"/>
    </mc:Choice>
    <mc:Fallback>
      <p:transition spd="slow" advTm="52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Lync Room Systems</a:t>
            </a:r>
            <a:endParaRPr lang="en-US" dirty="0"/>
          </a:p>
        </p:txBody>
      </p:sp>
      <p:pic>
        <p:nvPicPr>
          <p:cNvPr id="4" name="utQoRbNofO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38200" y="1905000"/>
            <a:ext cx="7484534" cy="421005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6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690"/>
    </mc:Choice>
    <mc:Fallback>
      <p:transition spd="slow" advTm="108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Fourth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Allow Faculty members to flip to a serial attendance model where appropriate.</a:t>
            </a:r>
          </a:p>
          <a:p>
            <a:r>
              <a:rPr lang="en-US" dirty="0" smtClean="0"/>
              <a:t>Pay for the redesign of the interior furniture of faculty offices to support student conferences.</a:t>
            </a:r>
          </a:p>
          <a:p>
            <a:r>
              <a:rPr lang="en-US" dirty="0" smtClean="0"/>
              <a:t>Faculty Office</a:t>
            </a:r>
          </a:p>
          <a:p>
            <a:pPr lvl="1"/>
            <a:r>
              <a:rPr lang="en-US" dirty="0" smtClean="0"/>
              <a:t>The Low Hanging Fruit in Higher Education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365" y="1776484"/>
            <a:ext cx="4108259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90" y="4572000"/>
            <a:ext cx="2608434" cy="195632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9507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378"/>
    </mc:Choice>
    <mc:Fallback>
      <p:transition spd="slow" advTm="158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Classroom Space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535 full time faculty at Montgomery College</a:t>
            </a:r>
          </a:p>
          <a:p>
            <a:pPr lvl="1"/>
            <a:r>
              <a:rPr lang="en-US" dirty="0" smtClean="0"/>
              <a:t>12 Humanities buildings.</a:t>
            </a:r>
          </a:p>
          <a:p>
            <a:pPr lvl="2"/>
            <a:r>
              <a:rPr lang="en-US" dirty="0" smtClean="0"/>
              <a:t>A new campus</a:t>
            </a:r>
          </a:p>
          <a:p>
            <a:r>
              <a:rPr lang="en-US" dirty="0" smtClean="0"/>
              <a:t>2,229 full time college faculty in Maryland.</a:t>
            </a:r>
          </a:p>
          <a:p>
            <a:pPr lvl="1"/>
            <a:r>
              <a:rPr lang="en-US" dirty="0" smtClean="0"/>
              <a:t>50 Humanities buildings.</a:t>
            </a:r>
          </a:p>
          <a:p>
            <a:pPr lvl="2"/>
            <a:r>
              <a:rPr lang="en-US" dirty="0" smtClean="0"/>
              <a:t>Two colleges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4038600" cy="2693714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011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311"/>
    </mc:Choice>
    <mc:Fallback>
      <p:transition spd="slow" advTm="89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5638800" cy="2544762"/>
          </a:xfrm>
        </p:spPr>
        <p:txBody>
          <a:bodyPr>
            <a:normAutofit/>
          </a:bodyPr>
          <a:lstStyle/>
          <a:p>
            <a:r>
              <a:rPr lang="en-US" dirty="0"/>
              <a:t>The Maryland </a:t>
            </a:r>
            <a:br>
              <a:rPr lang="en-US" dirty="0"/>
            </a:br>
            <a:r>
              <a:rPr lang="en-US" dirty="0"/>
              <a:t>Flipped Classroom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1800"/>
            <a:ext cx="8077200" cy="3505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Pilot Phase  </a:t>
            </a:r>
            <a:endParaRPr lang="en-US" sz="2000" dirty="0" smtClean="0"/>
          </a:p>
          <a:p>
            <a:pPr lvl="1"/>
            <a:r>
              <a:rPr lang="en-US" dirty="0" smtClean="0"/>
              <a:t>Three faculty members from Montgomery College will flip their classes and teach them during the 2015/2016 academic year.  They will be joined by faculty members from colleges across the state.</a:t>
            </a:r>
          </a:p>
          <a:p>
            <a:pPr lvl="1"/>
            <a:r>
              <a:rPr lang="en-US" dirty="0" smtClean="0"/>
              <a:t>The work will by funded by small grants at individual institutions.   </a:t>
            </a:r>
          </a:p>
          <a:p>
            <a:pPr lvl="1"/>
            <a:r>
              <a:rPr lang="en-US" dirty="0" smtClean="0"/>
              <a:t>Courses will be assessed using a set of tools agreed upon by the members of the study and the information will be shared with the study team. </a:t>
            </a:r>
          </a:p>
          <a:p>
            <a:pPr lvl="1"/>
            <a:r>
              <a:rPr lang="en-US" dirty="0" smtClean="0"/>
              <a:t>Course materials will be posted online for others to use. </a:t>
            </a:r>
          </a:p>
          <a:p>
            <a:pPr lvl="1"/>
            <a:r>
              <a:rPr lang="en-US" dirty="0" smtClean="0"/>
              <a:t>Faculty members across the state who have already flipped their classes and are able to share assessment info will be asked to do so. 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81000"/>
            <a:ext cx="3151605" cy="20574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431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436"/>
    </mc:Choice>
    <mc:Fallback>
      <p:transition spd="slow" advTm="99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Institutional Grants</a:t>
            </a:r>
          </a:p>
          <a:p>
            <a:pPr lvl="1"/>
            <a:r>
              <a:rPr lang="en-US" dirty="0" smtClean="0"/>
              <a:t>MC Innovation Grants</a:t>
            </a:r>
          </a:p>
          <a:p>
            <a:pPr lvl="2"/>
            <a:r>
              <a:rPr lang="en-US" dirty="0" smtClean="0"/>
              <a:t>$30,000 a year</a:t>
            </a:r>
          </a:p>
          <a:p>
            <a:pPr lvl="2"/>
            <a:r>
              <a:rPr lang="en-US" dirty="0" smtClean="0"/>
              <a:t>Creating sustainable, systemic improvements to the college. </a:t>
            </a:r>
          </a:p>
          <a:p>
            <a:pPr lvl="1"/>
            <a:r>
              <a:rPr lang="en-US" dirty="0" smtClean="0"/>
              <a:t>Multiple Institutions</a:t>
            </a:r>
          </a:p>
          <a:p>
            <a:pPr lvl="2"/>
            <a:r>
              <a:rPr lang="en-US" dirty="0" smtClean="0"/>
              <a:t>1/2 of $30,000=$15,000</a:t>
            </a:r>
          </a:p>
          <a:p>
            <a:pPr lvl="2"/>
            <a:r>
              <a:rPr lang="en-US" dirty="0" smtClean="0"/>
              <a:t>16x$15,000=$240,000</a:t>
            </a:r>
          </a:p>
          <a:p>
            <a:pPr lvl="2"/>
            <a:r>
              <a:rPr lang="en-US" dirty="0" smtClean="0"/>
              <a:t>Harvey </a:t>
            </a:r>
            <a:r>
              <a:rPr lang="en-US" dirty="0" err="1" smtClean="0"/>
              <a:t>Mudd</a:t>
            </a:r>
            <a:r>
              <a:rPr lang="en-US" dirty="0" smtClean="0"/>
              <a:t> College Study cost @ $200,000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12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260"/>
    </mc:Choice>
    <mc:Fallback>
      <p:transition spd="slow" advTm="562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5638800" cy="2544762"/>
          </a:xfrm>
        </p:spPr>
        <p:txBody>
          <a:bodyPr>
            <a:normAutofit/>
          </a:bodyPr>
          <a:lstStyle/>
          <a:p>
            <a:r>
              <a:rPr lang="en-US" dirty="0"/>
              <a:t>The Maryland </a:t>
            </a:r>
            <a:br>
              <a:rPr lang="en-US" dirty="0"/>
            </a:br>
            <a:r>
              <a:rPr lang="en-US" dirty="0"/>
              <a:t>Flipped Classroom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1800"/>
            <a:ext cx="8077200" cy="32003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Phase One  </a:t>
            </a:r>
            <a:endParaRPr lang="en-US" sz="2000" dirty="0" smtClean="0"/>
          </a:p>
          <a:p>
            <a:pPr lvl="1"/>
            <a:r>
              <a:rPr lang="en-US" dirty="0" smtClean="0"/>
              <a:t>In 2016, 20 to 40 faculty members from across the state will flip their classes and assess them.    </a:t>
            </a:r>
          </a:p>
          <a:p>
            <a:pPr lvl="1"/>
            <a:r>
              <a:rPr lang="en-US" dirty="0" smtClean="0"/>
              <a:t>The work will be funded by small grants at individual institutions.   </a:t>
            </a:r>
          </a:p>
          <a:p>
            <a:pPr lvl="1"/>
            <a:r>
              <a:rPr lang="en-US" dirty="0" smtClean="0"/>
              <a:t>Courses will be assessed using a set of tools agreed upon by the members of the study and the assessment information will be shared with the study team. </a:t>
            </a:r>
          </a:p>
          <a:p>
            <a:pPr lvl="1"/>
            <a:r>
              <a:rPr lang="en-US" dirty="0" smtClean="0"/>
              <a:t>Course materials will be posted online for others to use.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81000"/>
            <a:ext cx="3151605" cy="20574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748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079"/>
    </mc:Choice>
    <mc:Fallback>
      <p:transition spd="slow" advTm="32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57800" cy="2620962"/>
          </a:xfrm>
        </p:spPr>
        <p:txBody>
          <a:bodyPr>
            <a:normAutofit/>
          </a:bodyPr>
          <a:lstStyle/>
          <a:p>
            <a:r>
              <a:rPr lang="en-US" dirty="0"/>
              <a:t>The Maryland </a:t>
            </a:r>
            <a:br>
              <a:rPr lang="en-US" dirty="0"/>
            </a:br>
            <a:r>
              <a:rPr lang="en-US" dirty="0"/>
              <a:t>Flipped Classroom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200400"/>
            <a:ext cx="8305800" cy="3200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Phase Two   </a:t>
            </a:r>
            <a:endParaRPr lang="en-US" sz="2200" dirty="0" smtClean="0"/>
          </a:p>
          <a:p>
            <a:pPr lvl="1"/>
            <a:r>
              <a:rPr lang="en-US" dirty="0" smtClean="0"/>
              <a:t>Phase One continues until the study team is able to receive multi-institutional grants or corporate sponsorships.   </a:t>
            </a:r>
          </a:p>
          <a:p>
            <a:pPr lvl="1"/>
            <a:r>
              <a:rPr lang="en-US" dirty="0" smtClean="0"/>
              <a:t>Faculty members from different subject areas are provided reassigned time to redesign a course in the flipped format.</a:t>
            </a:r>
          </a:p>
          <a:p>
            <a:pPr lvl="2"/>
            <a:r>
              <a:rPr lang="en-US" dirty="0" smtClean="0"/>
              <a:t>The number of faculty members participating will depend on the amount of funding.</a:t>
            </a:r>
          </a:p>
          <a:p>
            <a:pPr lvl="1"/>
            <a:r>
              <a:rPr lang="en-US" dirty="0" smtClean="0"/>
              <a:t>Some of the faculty members’ offices will be redesigned. </a:t>
            </a:r>
          </a:p>
          <a:p>
            <a:pPr lvl="1"/>
            <a:r>
              <a:rPr lang="en-US" dirty="0" smtClean="0"/>
              <a:t>Courses will be assessed using an agreed upon set of instruments.   </a:t>
            </a:r>
          </a:p>
          <a:p>
            <a:pPr lvl="1"/>
            <a:r>
              <a:rPr lang="en-US" dirty="0" smtClean="0"/>
              <a:t>Faculty members who have already participated will be eligible to serve as paid consultants: answer questions, share material, edit content.</a:t>
            </a:r>
          </a:p>
          <a:p>
            <a:pPr lvl="1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317" y="533400"/>
            <a:ext cx="3268331" cy="21336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1694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357"/>
    </mc:Choice>
    <mc:Fallback>
      <p:transition spd="slow" advTm="106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r>
              <a:rPr lang="en-US" dirty="0" smtClean="0"/>
              <a:t>Multi-institutional Grants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Teagle</a:t>
            </a:r>
            <a:r>
              <a:rPr lang="en-US" dirty="0" smtClean="0"/>
              <a:t> Foundation</a:t>
            </a:r>
          </a:p>
          <a:p>
            <a:pPr lvl="1"/>
            <a:r>
              <a:rPr lang="en-US" dirty="0" smtClean="0"/>
              <a:t>Funded a $215,000 project for three years in 2014.</a:t>
            </a:r>
          </a:p>
          <a:p>
            <a:pPr lvl="1"/>
            <a:r>
              <a:rPr lang="en-US" dirty="0" smtClean="0"/>
              <a:t>Four Universities</a:t>
            </a:r>
          </a:p>
          <a:p>
            <a:pPr lvl="2"/>
            <a:r>
              <a:rPr lang="en-US" dirty="0" smtClean="0"/>
              <a:t>University of Kansas</a:t>
            </a:r>
          </a:p>
          <a:p>
            <a:pPr lvl="2"/>
            <a:r>
              <a:rPr lang="en-US" dirty="0" smtClean="0"/>
              <a:t>Park University</a:t>
            </a:r>
          </a:p>
          <a:p>
            <a:pPr lvl="2"/>
            <a:r>
              <a:rPr lang="en-US" dirty="0" smtClean="0"/>
              <a:t>Elon University</a:t>
            </a:r>
          </a:p>
          <a:p>
            <a:pPr lvl="2"/>
            <a:r>
              <a:rPr lang="en-US" dirty="0" err="1" smtClean="0"/>
              <a:t>Rockhurst</a:t>
            </a:r>
            <a:r>
              <a:rPr lang="en-US" dirty="0" smtClean="0"/>
              <a:t> University</a:t>
            </a:r>
          </a:p>
          <a:p>
            <a:pPr lvl="1"/>
            <a:r>
              <a:rPr lang="en-US" dirty="0" smtClean="0"/>
              <a:t>The project funds the development of flipped Humanities courses.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524000"/>
            <a:ext cx="3124200" cy="523875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9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471"/>
    </mc:Choice>
    <mc:Fallback>
      <p:transition spd="slow" advTm="39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3881"/>
            <a:ext cx="4038600" cy="40386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National Science Foundation</a:t>
            </a:r>
          </a:p>
          <a:p>
            <a:pPr lvl="1"/>
            <a:r>
              <a:rPr lang="en-US" dirty="0" smtClean="0"/>
              <a:t>Funded a $598,522 project for three years in 2013</a:t>
            </a:r>
          </a:p>
          <a:p>
            <a:pPr lvl="1"/>
            <a:r>
              <a:rPr lang="en-US" dirty="0" smtClean="0"/>
              <a:t>Four Institutions</a:t>
            </a:r>
          </a:p>
          <a:p>
            <a:pPr lvl="2"/>
            <a:r>
              <a:rPr lang="en-US" dirty="0" smtClean="0"/>
              <a:t>University of South Florida</a:t>
            </a:r>
          </a:p>
          <a:p>
            <a:pPr lvl="2"/>
            <a:r>
              <a:rPr lang="en-US" dirty="0" smtClean="0"/>
              <a:t>Arizona State University</a:t>
            </a:r>
          </a:p>
          <a:p>
            <a:pPr lvl="2"/>
            <a:r>
              <a:rPr lang="en-US" dirty="0" smtClean="0"/>
              <a:t>University of Pittsburgh</a:t>
            </a:r>
          </a:p>
          <a:p>
            <a:pPr lvl="2"/>
            <a:r>
              <a:rPr lang="en-US" dirty="0" smtClean="0"/>
              <a:t>Alabama A&amp;M University</a:t>
            </a:r>
          </a:p>
          <a:p>
            <a:pPr lvl="1"/>
            <a:r>
              <a:rPr lang="en-US" dirty="0" smtClean="0"/>
              <a:t>For improving and assessing student learning in flipped STEM classrooms.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17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305"/>
    </mc:Choice>
    <mc:Fallback>
      <p:transition spd="slow" advTm="24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05400" cy="2163762"/>
          </a:xfrm>
        </p:spPr>
        <p:txBody>
          <a:bodyPr>
            <a:normAutofit/>
          </a:bodyPr>
          <a:lstStyle/>
          <a:p>
            <a:r>
              <a:rPr lang="en-US" dirty="0"/>
              <a:t>The Maryland </a:t>
            </a:r>
            <a:br>
              <a:rPr lang="en-US" dirty="0"/>
            </a:br>
            <a:r>
              <a:rPr lang="en-US" dirty="0"/>
              <a:t>Flipped Classroom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3124200"/>
            <a:ext cx="8305800" cy="3200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Phase Three</a:t>
            </a:r>
            <a:endParaRPr lang="en-US" sz="2400" dirty="0" smtClean="0"/>
          </a:p>
          <a:p>
            <a:pPr lvl="1"/>
            <a:r>
              <a:rPr lang="en-US" dirty="0" smtClean="0"/>
              <a:t>Phase Two continues until grant funding and/or a corporate sponsorship is secured that will finance phase three.  The Gates Foundation and Microsoft are primary targets.   </a:t>
            </a:r>
          </a:p>
          <a:p>
            <a:pPr lvl="1"/>
            <a:r>
              <a:rPr lang="en-US" dirty="0" smtClean="0"/>
              <a:t>Faculty members from different colleges in Maryland are provided reassigned time to redesign a course in the flipped format.</a:t>
            </a:r>
          </a:p>
          <a:p>
            <a:pPr lvl="2"/>
            <a:r>
              <a:rPr lang="en-US" dirty="0" smtClean="0"/>
              <a:t>The number of faculty members participating will be much larger than phase two.</a:t>
            </a:r>
          </a:p>
          <a:p>
            <a:pPr lvl="1"/>
            <a:r>
              <a:rPr lang="en-US" dirty="0" smtClean="0"/>
              <a:t>Some of the faculty members’ offices will be redesigned. </a:t>
            </a:r>
          </a:p>
          <a:p>
            <a:pPr lvl="1"/>
            <a:r>
              <a:rPr lang="en-US" dirty="0" smtClean="0"/>
              <a:t>Courses will be assessed using agreed upon instruments.  </a:t>
            </a:r>
          </a:p>
          <a:p>
            <a:pPr lvl="1"/>
            <a:r>
              <a:rPr lang="en-US" dirty="0" smtClean="0"/>
              <a:t>Course materials will be posted online. </a:t>
            </a:r>
          </a:p>
          <a:p>
            <a:pPr lvl="1"/>
            <a:r>
              <a:rPr lang="en-US" dirty="0" smtClean="0"/>
              <a:t>Faculty members with experience flipping will be eligible to serve as paid consultants: answer questions, share material, edit content.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81000"/>
            <a:ext cx="3151605" cy="20574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8804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683"/>
    </mc:Choice>
    <mc:Fallback>
      <p:transition spd="slow" advTm="44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4038600" cy="312500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10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Gates Foundation</a:t>
            </a:r>
          </a:p>
          <a:p>
            <a:pPr lvl="1"/>
            <a:r>
              <a:rPr lang="en-US" dirty="0" smtClean="0"/>
              <a:t>Between 61 and 74 grants a year from 2010 to 2013.</a:t>
            </a:r>
            <a:endParaRPr lang="en-US" dirty="0"/>
          </a:p>
          <a:p>
            <a:pPr lvl="1"/>
            <a:r>
              <a:rPr lang="en-US" dirty="0" smtClean="0"/>
              <a:t>Up to $</a:t>
            </a:r>
            <a:r>
              <a:rPr lang="en-US" dirty="0"/>
              <a:t>17,278,608</a:t>
            </a:r>
          </a:p>
          <a:p>
            <a:pPr lvl="1"/>
            <a:r>
              <a:rPr lang="en-US" dirty="0" smtClean="0"/>
              <a:t>In interviews, books and a last discussion with Steve Jobs, Gates envisions the flipped serial seminar.</a:t>
            </a:r>
          </a:p>
          <a:p>
            <a:pPr lvl="2"/>
            <a:r>
              <a:rPr lang="en-US" dirty="0"/>
              <a:t>“with students watching lectures and video lessons on their own”</a:t>
            </a:r>
          </a:p>
          <a:p>
            <a:pPr lvl="2"/>
            <a:r>
              <a:rPr lang="en-US" dirty="0"/>
              <a:t>the “efficiency of the face-to-face time” </a:t>
            </a:r>
            <a:r>
              <a:rPr lang="en-US" dirty="0" smtClean="0"/>
              <a:t>is increased through “group </a:t>
            </a:r>
            <a:r>
              <a:rPr lang="en-US" dirty="0"/>
              <a:t>collaboration as opposed to the lecture</a:t>
            </a:r>
            <a:r>
              <a:rPr lang="en-US" dirty="0" smtClean="0"/>
              <a:t>.”</a:t>
            </a:r>
          </a:p>
          <a:p>
            <a:pPr lvl="1"/>
            <a:r>
              <a:rPr lang="en-US" dirty="0" smtClean="0"/>
              <a:t>Does not see Faculty Office 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174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725"/>
    </mc:Choice>
    <mc:Fallback>
      <p:transition spd="slow" advTm="90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MIT, Bunker Hill Community College</a:t>
            </a:r>
          </a:p>
          <a:p>
            <a:pPr lvl="1"/>
            <a:r>
              <a:rPr lang="en-US" dirty="0" smtClean="0"/>
              <a:t>$1,120,153</a:t>
            </a:r>
          </a:p>
          <a:p>
            <a:pPr lvl="1"/>
            <a:r>
              <a:rPr lang="en-US" dirty="0" smtClean="0"/>
              <a:t>To develop an Introduction to Computer Science MOOC to be used in Flipped mode at the college.</a:t>
            </a:r>
          </a:p>
          <a:p>
            <a:pPr lvl="1"/>
            <a:r>
              <a:rPr lang="en-US" dirty="0" smtClean="0"/>
              <a:t>2013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041" y="1600200"/>
            <a:ext cx="4474959" cy="32004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4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740"/>
    </mc:Choice>
    <mc:Fallback>
      <p:transition spd="slow" advTm="39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Maryland </a:t>
            </a:r>
            <a:br>
              <a:rPr lang="en-US" dirty="0"/>
            </a:br>
            <a:r>
              <a:rPr lang="en-US" dirty="0"/>
              <a:t>Flipped Classroom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05800" cy="3200400"/>
          </a:xfrm>
        </p:spPr>
        <p:txBody>
          <a:bodyPr>
            <a:normAutofit/>
          </a:bodyPr>
          <a:lstStyle/>
          <a:p>
            <a:r>
              <a:rPr lang="en-US" dirty="0" smtClean="0"/>
              <a:t>Phase Four</a:t>
            </a:r>
          </a:p>
          <a:p>
            <a:pPr lvl="1"/>
            <a:r>
              <a:rPr lang="en-US" dirty="0" smtClean="0"/>
              <a:t>Those who participate in the study will be able to form an Institute and provide these same services to the other states around the country</a:t>
            </a:r>
            <a:r>
              <a:rPr lang="en-US" dirty="0"/>
              <a:t>:</a:t>
            </a:r>
            <a:endParaRPr lang="en-US" dirty="0" smtClean="0"/>
          </a:p>
          <a:p>
            <a:pPr lvl="2"/>
            <a:r>
              <a:rPr lang="en-US" dirty="0" smtClean="0"/>
              <a:t>Increasing the effectiveness of higher education.</a:t>
            </a:r>
          </a:p>
          <a:p>
            <a:pPr lvl="2"/>
            <a:r>
              <a:rPr lang="en-US" dirty="0" smtClean="0"/>
              <a:t>Reducing its cost.</a:t>
            </a:r>
          </a:p>
          <a:p>
            <a:pPr lvl="1"/>
            <a:r>
              <a:rPr lang="en-US" dirty="0" smtClean="0"/>
              <a:t>Corporate Sponsorships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244" y="3962400"/>
            <a:ext cx="3851962" cy="25146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68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344"/>
    </mc:Choice>
    <mc:Fallback>
      <p:transition spd="slow" advTm="70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Opportunity for Faculty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1400" y="1600200"/>
            <a:ext cx="52578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Improve your student outcomes</a:t>
            </a:r>
          </a:p>
          <a:p>
            <a:r>
              <a:rPr lang="en-US" dirty="0" smtClean="0"/>
              <a:t>Receive the </a:t>
            </a:r>
            <a:r>
              <a:rPr lang="en-US" dirty="0"/>
              <a:t>resources to address the obstacles to flipping classrooms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Earn extra money as paid consultant or supervisor</a:t>
            </a:r>
          </a:p>
          <a:p>
            <a:r>
              <a:rPr lang="en-US" dirty="0" smtClean="0"/>
              <a:t>Help your college implement video conferencing centers that enable you to participate in meetings from your office or home.</a:t>
            </a:r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3276600" cy="2138998"/>
          </a:xfr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9917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318"/>
    </mc:Choice>
    <mc:Fallback>
      <p:transition spd="slow" advTm="70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Opportunities for Institutions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2451248" cy="16002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0400" y="1600200"/>
            <a:ext cx="5715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Participate in the first inter-institutional study of flipped classrooms that will not end.</a:t>
            </a:r>
          </a:p>
          <a:p>
            <a:r>
              <a:rPr lang="en-US" dirty="0" smtClean="0"/>
              <a:t>Enable the state to open two colleges without building a building.</a:t>
            </a:r>
          </a:p>
          <a:p>
            <a:r>
              <a:rPr lang="en-US" dirty="0" smtClean="0"/>
              <a:t>Dramatically increase the efficiency of college operations through the use of state-of-the art video conferencing technology.  </a:t>
            </a:r>
          </a:p>
          <a:p>
            <a:pPr lvl="1"/>
            <a:r>
              <a:rPr lang="en-US" dirty="0" smtClean="0"/>
              <a:t>MC can save $2.4 million over 3 years  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545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214"/>
    </mc:Choice>
    <mc:Fallback>
      <p:transition spd="slow" advTm="89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9570" y="2438400"/>
            <a:ext cx="3733800" cy="1143000"/>
          </a:xfrm>
        </p:spPr>
        <p:txBody>
          <a:bodyPr/>
          <a:lstStyle/>
          <a:p>
            <a:r>
              <a:rPr lang="en-US" dirty="0" smtClean="0"/>
              <a:t>Interested?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733800"/>
            <a:ext cx="8382000" cy="2392363"/>
          </a:xfrm>
        </p:spPr>
        <p:txBody>
          <a:bodyPr/>
          <a:lstStyle/>
          <a:p>
            <a:r>
              <a:rPr lang="en-US" dirty="0" smtClean="0"/>
              <a:t>Leave your contact info on our laptop.</a:t>
            </a:r>
          </a:p>
          <a:p>
            <a:r>
              <a:rPr lang="en-US" dirty="0" smtClean="0"/>
              <a:t>Send us an email.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imothy.mcwhirter@montgomerycollege.edu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04800"/>
            <a:ext cx="5020509" cy="3276600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41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60"/>
    </mc:Choice>
    <mc:Fallback>
      <p:transition spd="slow" advTm="16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1" y="5372711"/>
            <a:ext cx="88016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Timothy McWhirter, Ph. D.</a:t>
            </a:r>
          </a:p>
          <a:p>
            <a:pPr algn="ctr"/>
            <a:r>
              <a:rPr lang="en-US" dirty="0" smtClean="0"/>
              <a:t>Project Director, Professor of Philosophy</a:t>
            </a:r>
            <a:br>
              <a:rPr lang="en-US" dirty="0" smtClean="0"/>
            </a:br>
            <a:r>
              <a:rPr lang="en-US" dirty="0" smtClean="0"/>
              <a:t>Montgomery College, </a:t>
            </a:r>
            <a:r>
              <a:rPr lang="en-US" dirty="0"/>
              <a:t>Rockville Campus, MT 404</a:t>
            </a:r>
            <a:br>
              <a:rPr lang="en-US" dirty="0"/>
            </a:br>
            <a:r>
              <a:rPr lang="en-US" dirty="0" smtClean="0"/>
              <a:t>timothy.mcwhirter@montgomerycollege.edu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240.567.8026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38" y="0"/>
            <a:ext cx="9144000" cy="514099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21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26"/>
    </mc:Choice>
    <mc:Fallback>
      <p:transition spd="slow" advTm="22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4|24|6.6|5.2|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2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53.7|29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|11.1|39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36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29.8|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7|24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|2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39.7|28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7.7|5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13.1|9.6|11.9|5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5.1|9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5|8.1|5.3|13.2|15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6|8.2|11.7|1.7|1.4|1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12.5|3.9|31.4|6.6|57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5|8.4|2.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2.2|19.7|15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8.5|19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7084</TotalTime>
  <Words>1959</Words>
  <Application>Microsoft Office PowerPoint</Application>
  <PresentationFormat>On-screen Show (4:3)</PresentationFormat>
  <Paragraphs>289</Paragraphs>
  <Slides>41</Slides>
  <Notes>3</Notes>
  <HiddenSlides>0</HiddenSlides>
  <MMClips>43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The Maryland  Flipped Classroom Study for Higher Education</vt:lpstr>
      <vt:lpstr>Will provide unique opportunities  for you and your institution</vt:lpstr>
      <vt:lpstr>What is flipping the classroom?</vt:lpstr>
      <vt:lpstr>Flipping the Classroom</vt:lpstr>
      <vt:lpstr>What is The Maryland Flipped Classroom Study for Higher Education?</vt:lpstr>
      <vt:lpstr>Digital Lecture in Information Age</vt:lpstr>
      <vt:lpstr>More Interaction</vt:lpstr>
      <vt:lpstr>More Interaction</vt:lpstr>
      <vt:lpstr>Learning Management Systems</vt:lpstr>
      <vt:lpstr>Advantages of Flipping</vt:lpstr>
      <vt:lpstr>It’s a Flipping Revolution</vt:lpstr>
      <vt:lpstr>Studies</vt:lpstr>
      <vt:lpstr>Press for Harvey Mudd College Study</vt:lpstr>
      <vt:lpstr>Press for Harvey Mudd College Study</vt:lpstr>
      <vt:lpstr>First Opportunity</vt:lpstr>
      <vt:lpstr>Flipped Study Team</vt:lpstr>
      <vt:lpstr>Flipped Study Team</vt:lpstr>
      <vt:lpstr>Second Opportunity</vt:lpstr>
      <vt:lpstr>Third Opportunity</vt:lpstr>
      <vt:lpstr>Obstacles to Flipping Ryan Craig, Wired, October 27, 2014</vt:lpstr>
      <vt:lpstr>Serial Attendance Model</vt:lpstr>
      <vt:lpstr>Serial Attendance Model</vt:lpstr>
      <vt:lpstr>Overcoming the Obstacles</vt:lpstr>
      <vt:lpstr>Perceptive Pixel Screens</vt:lpstr>
      <vt:lpstr>Microsoft Lync Room Systems</vt:lpstr>
      <vt:lpstr>Fourth Opportunity</vt:lpstr>
      <vt:lpstr>Saving Classroom Space</vt:lpstr>
      <vt:lpstr>The Maryland  Flipped Classroom Study</vt:lpstr>
      <vt:lpstr>Funding</vt:lpstr>
      <vt:lpstr>The Maryland  Flipped Classroom Study</vt:lpstr>
      <vt:lpstr>The Maryland  Flipped Classroom Study</vt:lpstr>
      <vt:lpstr>Funding</vt:lpstr>
      <vt:lpstr>Funding</vt:lpstr>
      <vt:lpstr>The Maryland  Flipped Classroom Study</vt:lpstr>
      <vt:lpstr>Funding</vt:lpstr>
      <vt:lpstr>Funding</vt:lpstr>
      <vt:lpstr>The Maryland  Flipped Classroom Study</vt:lpstr>
      <vt:lpstr>Opportunity for Faculty Members</vt:lpstr>
      <vt:lpstr>Opportunities for Institutions</vt:lpstr>
      <vt:lpstr>Interested?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306</cp:revision>
  <dcterms:created xsi:type="dcterms:W3CDTF">2014-01-06T04:15:48Z</dcterms:created>
  <dcterms:modified xsi:type="dcterms:W3CDTF">2015-01-07T19:42:38Z</dcterms:modified>
</cp:coreProperties>
</file>